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5"/>
  </p:notes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IBM Plex Serif" charset="1" panose="02060503050406000203"/>
      <p:regular r:id="rId16"/>
    </p:embeddedFont>
    <p:embeddedFont>
      <p:font typeface="IBM Plex Serif Bold" charset="1" panose="02060803050406000203"/>
      <p:regular r:id="rId17"/>
    </p:embeddedFont>
    <p:embeddedFont>
      <p:font typeface="IBM Plex Serif Italics" charset="1" panose="02060503050406000203"/>
      <p:regular r:id="rId18"/>
    </p:embeddedFont>
    <p:embeddedFont>
      <p:font typeface="IBM Plex Serif Bold Italics" charset="1" panose="02060803050406000203"/>
      <p:regular r:id="rId19"/>
    </p:embeddedFont>
    <p:embeddedFont>
      <p:font typeface="IBM Plex Serif Thin" charset="1" panose="02060203050406000203"/>
      <p:regular r:id="rId20"/>
    </p:embeddedFont>
    <p:embeddedFont>
      <p:font typeface="IBM Plex Serif Thin Italics" charset="1" panose="02060203050406000203"/>
      <p:regular r:id="rId21"/>
    </p:embeddedFont>
    <p:embeddedFont>
      <p:font typeface="IBM Plex Serif Medium" charset="1" panose="02060603050406000203"/>
      <p:regular r:id="rId22"/>
    </p:embeddedFont>
    <p:embeddedFont>
      <p:font typeface="IBM Plex Serif Medium Italics" charset="1" panose="02060603050406000203"/>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notesMasters/notesMaster1.xml" Type="http://schemas.openxmlformats.org/officeDocument/2006/relationships/notesMaster"/><Relationship Id="rId66" Target="theme/theme2.xml" Type="http://schemas.openxmlformats.org/officeDocument/2006/relationships/theme"/><Relationship Id="rId67" Target="notesSlides/notesSlide1.xml" Type="http://schemas.openxmlformats.org/officeDocument/2006/relationships/notesSlide"/><Relationship Id="rId68" Target="notesSlides/notesSlide2.xml" Type="http://schemas.openxmlformats.org/officeDocument/2006/relationships/notesSlide"/><Relationship Id="rId69" Target="notesSlides/notesSlide3.xml" Type="http://schemas.openxmlformats.org/officeDocument/2006/relationships/notesSlide"/><Relationship Id="rId7" Target="fonts/font7.fntdata" Type="http://schemas.openxmlformats.org/officeDocument/2006/relationships/font"/><Relationship Id="rId70" Target="notesSlides/notesSlide4.xml" Type="http://schemas.openxmlformats.org/officeDocument/2006/relationships/notesSlide"/><Relationship Id="rId71" Target="notesSlides/notesSlide5.xml" Type="http://schemas.openxmlformats.org/officeDocument/2006/relationships/notesSlide"/><Relationship Id="rId72" Target="notesSlides/notesSlide6.xml" Type="http://schemas.openxmlformats.org/officeDocument/2006/relationships/notesSlide"/><Relationship Id="rId73" Target="notesSlides/notesSlide7.xml" Type="http://schemas.openxmlformats.org/officeDocument/2006/relationships/notesSlide"/><Relationship Id="rId74" Target="notesSlides/notesSlide8.xml" Type="http://schemas.openxmlformats.org/officeDocument/2006/relationships/notesSlide"/><Relationship Id="rId75" Target="notesSlides/notesSlide9.xml" Type="http://schemas.openxmlformats.org/officeDocument/2006/relationships/notesSlide"/><Relationship Id="rId76" Target="notesSlides/notesSlide10.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**Montée en puissance de Porsche :**</a:t>
            </a:r>
          </a:p>
          <a:p>
            <a:r>
              <a:rPr lang="en-US"/>
              <a:t> Au fil des années, Porsche est devenue une entreprise prospère, spécialisée dans la fabrication de voitures de sport haut de gamme.</a:t>
            </a:r>
          </a:p>
          <a:p>
            <a:r>
              <a:rPr lang="en-US"/>
              <a:t/>
            </a:r>
          </a:p>
          <a:p>
            <a:r>
              <a:rPr lang="en-US"/>
              <a:t>**Acquisition de parts de Volkswagen par Porsche :** Dans les années 2000, Porsche a commencé à acquérir des parts de Volkswagen au point où en 2005 Porsche détient plus de 20 % des parts de Volkswagen.</a:t>
            </a:r>
          </a:p>
          <a:p>
            <a:r>
              <a:rPr lang="en-US"/>
              <a:t/>
            </a:r>
          </a:p>
          <a:p>
            <a:r>
              <a:rPr lang="en-US"/>
              <a:t>**Inversion de la situation **</a:t>
            </a:r>
          </a:p>
          <a:p>
            <a:r>
              <a:rPr lang="en-US"/>
              <a:t> En 2008, la situation a été inversée lorsque Porsche, après avoir accumulé une dette importante en tentant de prendre le contrôle total de Volkswagen, a finalement été contrainte de vendre une partie de ses parts à Volkswagen.</a:t>
            </a:r>
          </a:p>
          <a:p>
            <a:r>
              <a:rPr lang="en-US"/>
              <a:t/>
            </a:r>
          </a:p>
          <a:p>
            <a:r>
              <a:rPr lang="en-US"/>
              <a:t>**Nature de La fusion :**</a:t>
            </a:r>
          </a:p>
          <a:p>
            <a:r>
              <a:rPr lang="en-US"/>
              <a:t>La fusion entre Porsche SE et Volkswagen AG en 2012 était une fusion entre égaux, également connue sous le nom de fusion horizontale. Ce type de fusion implique la combinaison de deux entreprises qui opèrent dans le même secteur d'activité et qui sont de taille et de statut similaire.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**Forces :**</a:t>
            </a:r>
          </a:p>
          <a:p>
            <a:r>
              <a:rPr lang="en-US"/>
              <a:t/>
            </a:r>
          </a:p>
          <a:p>
            <a:r>
              <a:rPr lang="en-US"/>
              <a:t>1-Marques fortes et bien établies : Porsche est connu pour ses voitures de sport haut de gamme telles que la 911, tandis que Volkswagen possède des marques populaires comme Volkswagen Golf et Passat.</a:t>
            </a:r>
          </a:p>
          <a:p>
            <a:r>
              <a:rPr lang="en-US"/>
              <a:t>2-Expertise technologique complémentaire : Porsche apporte son expertise dans les voitures de sport et les technologies de pointe, tandis que Volkswagen excelle dans la fabrication de voitures de masse et dans le développement de technologies de conduite efficaces.</a:t>
            </a:r>
          </a:p>
          <a:p>
            <a:r>
              <a:rPr lang="en-US"/>
              <a:t>3-Portefeuille diversifié de produits : La fusion a permis de combiner les gammes de produits des deux entreprises, offrant ainsi une variété de véhicules allant des voitures de sport haut de gamme aux voitures de tourisme abordables.</a:t>
            </a:r>
          </a:p>
          <a:p>
            <a:r>
              <a:rPr lang="en-US"/>
              <a:t/>
            </a:r>
          </a:p>
          <a:p>
            <a:r>
              <a:rPr lang="en-US"/>
              <a:t>**Faiblesses :**</a:t>
            </a:r>
          </a:p>
          <a:p>
            <a:r>
              <a:rPr lang="en-US"/>
              <a:t>1-Dépendance aux marchés européens : Les deux entreprises étaient historiquement fortement concentrées sur le marché européen, ce qui les rendait vulnérables aux fluctuations économiques de la région.</a:t>
            </a:r>
          </a:p>
          <a:p>
            <a:r>
              <a:rPr lang="en-US"/>
              <a:t>2-Risque de concurrence accrue sur le marché mondial : La fusion a augmenté la concurrence avec d'autres grands constructeurs automobiles mondiaux tels que Toyota, General Motors et Ford.</a:t>
            </a:r>
          </a:p>
          <a:p>
            <a:r>
              <a:rPr lang="en-US"/>
              <a:t/>
            </a:r>
          </a:p>
          <a:p>
            <a:r>
              <a:rPr lang="en-US"/>
              <a:t>**Opportunités :**</a:t>
            </a:r>
          </a:p>
          <a:p>
            <a:r>
              <a:rPr lang="en-US"/>
              <a:t/>
            </a:r>
          </a:p>
          <a:p>
            <a:r>
              <a:rPr lang="en-US"/>
              <a:t>1-Réalisation d'économies d'échelle : La fusion a permis de rationaliser les processus de production, de partager les ressources et d'optimiser les chaînes d'approvisionnement, ce qui a conduit à des économies significatives.</a:t>
            </a:r>
          </a:p>
          <a:p>
            <a:r>
              <a:rPr lang="en-US"/>
              <a:t>2-Expansion sur les marchés émergents : Grâce à la fusion, Porsche et Volkswagen ont pu s'étendre avec succès sur des marchés en croissance comme la Chine, en introduisant de nouveaux modèles adaptés aux besoins des consommateurs locaux.</a:t>
            </a:r>
          </a:p>
          <a:p>
            <a:r>
              <a:rPr lang="en-US"/>
              <a:t/>
            </a:r>
          </a:p>
          <a:p>
            <a:r>
              <a:rPr lang="en-US"/>
              <a:t>**Menaces :**</a:t>
            </a:r>
          </a:p>
          <a:p>
            <a:r>
              <a:rPr lang="en-US"/>
              <a:t/>
            </a:r>
          </a:p>
          <a:p>
            <a:r>
              <a:rPr lang="en-US"/>
              <a:t>1-Risques réglementaires liés à la fusion : La fusion a été soumise à un examen réglementaire rigoureux, avec des préoccupations potentielles concernant le pouvoir de marché et la concurrence.</a:t>
            </a:r>
          </a:p>
          <a:p>
            <a:r>
              <a:rPr lang="en-US"/>
              <a:t>2-Résistance interne des employés : La fusion a rencontré des défis liés à la gestion du changement, y compris la résistance des employés à s'adapter à de nouvelles structures organisationnelles et à des cultures d'entreprise différentes.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Synergies et complémentarités :</a:t>
            </a:r>
          </a:p>
          <a:p>
            <a:r>
              <a:rPr lang="en-US"/>
              <a:t> Les deux entreprises étaient déjà étroitement liées, notamment parce que Porsche détenait une participation importante dans Volkswagen et parce qu'elles partageaient des intérêts communs dans le secteur de l'automobile. La fusion a permis de tirer parti des synergies et des complémentarités entre les deux entreprises, en combinant leurs ressources, leurs compétences et leurs réseaux pour créer une entreprise plus forte et plus compétitive.</a:t>
            </a:r>
          </a:p>
          <a:p>
            <a:r>
              <a:rPr lang="en-US"/>
              <a:t/>
            </a:r>
          </a:p>
          <a:p>
            <a:r>
              <a:rPr lang="en-US"/>
              <a:t>**Stabilité et consolidation :**</a:t>
            </a:r>
          </a:p>
          <a:p>
            <a:r>
              <a:rPr lang="en-US"/>
              <a:t> La fusion a contribué à renforcer la stabilité et la solidité financière de Porsche en intégrant pleinement ses activités dans le groupe Volkswagen, l'un des plus grands constructeurs automobiles au monde. Cela a également permis de consolider la position de Volkswagen en tant que leader du marché automobile.</a:t>
            </a:r>
          </a:p>
          <a:p>
            <a:r>
              <a:rPr lang="en-US"/>
              <a:t>**Gouvernance simplifiée :** Avant la fusion, Porsche détenait une participation importante dans Volkswagen, ce qui compliquerait la structure de gouvernance des deux entreprises. La fusion a simplifié cette structure en réunissant les deux entreprises sous une même entité, ce qui a facilité la gestion et la prise de décision.</a:t>
            </a:r>
          </a:p>
          <a:p>
            <a:r>
              <a:rPr lang="en-US"/>
              <a:t>En combinant leurs forces, Porsche et Volkswagen ont cherché à créer une entreprise plus solide et plus compétitive, capable de relever les défis du marché automobile mondial et de saisir les opportunités de croissance à venir.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moyennes mobiles des données provenant de Yahoo finance. Cette base contient:</a:t>
            </a:r>
          </a:p>
          <a:p>
            <a:r>
              <a:rPr lang="en-US"/>
              <a:t/>
            </a:r>
          </a:p>
          <a:p>
            <a:r>
              <a:rPr lang="en-US"/>
              <a:t>**Price: Le prix de l'action à la clôture de la séance.</a:t>
            </a:r>
          </a:p>
          <a:p>
            <a:r>
              <a:rPr lang="en-US"/>
              <a:t>Open: Le prix d'ouverture de l'action pour la séance.**</a:t>
            </a:r>
          </a:p>
          <a:p>
            <a:r>
              <a:rPr lang="en-US"/>
              <a:t/>
            </a:r>
          </a:p>
          <a:p>
            <a:r>
              <a:rPr lang="en-US"/>
              <a:t>**High: Le prix le plus élevé atteint par l'action pendant la séance.**</a:t>
            </a:r>
          </a:p>
          <a:p>
            <a:r>
              <a:rPr lang="en-US"/>
              <a:t/>
            </a:r>
          </a:p>
          <a:p>
            <a:r>
              <a:rPr lang="en-US"/>
              <a:t>**Low: Le prix le plus bas atteint par l'action pendant la séance.**</a:t>
            </a:r>
          </a:p>
          <a:p>
            <a:r>
              <a:rPr lang="en-US"/>
              <a:t/>
            </a:r>
          </a:p>
          <a:p>
            <a:r>
              <a:rPr lang="en-US"/>
              <a:t>**Close: Le prix de clôture de l'action pour la séance.**</a:t>
            </a:r>
          </a:p>
          <a:p>
            <a:r>
              <a:rPr lang="en-US"/>
              <a:t/>
            </a:r>
          </a:p>
          <a:p>
            <a:r>
              <a:rPr lang="en-US"/>
              <a:t>**Adj Close: Le prix de clôture ajusté de l'action pour la séance (ajusté pour les dividendes et les divisions d'actions, le cas échéant).**</a:t>
            </a:r>
          </a:p>
          <a:p>
            <a:r>
              <a:rPr lang="en-US"/>
              <a:t/>
            </a:r>
          </a:p>
          <a:p>
            <a:r>
              <a:rPr lang="en-US"/>
              <a:t>**Volume: Le volume d'échanges d'actions pour la séance.**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tendance générale des prix des actions de Porsche et volkswagen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jpe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jpe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jpe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png" Type="http://schemas.openxmlformats.org/officeDocument/2006/relationships/image"/><Relationship Id="rId4" Target="../media/image10.jpeg" Type="http://schemas.openxmlformats.org/officeDocument/2006/relationships/image"/><Relationship Id="rId5" Target="https://colab.research.google.com/drive/1DzyvoOPI20T54c1QGeaxInr1fxJEseU7"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42" r="0" b="-4242"/>
            </a:stretch>
          </a:blipFill>
        </p:spPr>
      </p:sp>
      <p:grpSp>
        <p:nvGrpSpPr>
          <p:cNvPr name="Group 3" id="3"/>
          <p:cNvGrpSpPr/>
          <p:nvPr/>
        </p:nvGrpSpPr>
        <p:grpSpPr>
          <a:xfrm rot="0">
            <a:off x="17259300" y="-255732"/>
            <a:ext cx="1285009" cy="10798464"/>
            <a:chOff x="0" y="0"/>
            <a:chExt cx="338439" cy="2844040"/>
          </a:xfrm>
        </p:grpSpPr>
        <p:sp>
          <p:nvSpPr>
            <p:cNvPr name="Freeform 4" id="4"/>
            <p:cNvSpPr/>
            <p:nvPr/>
          </p:nvSpPr>
          <p:spPr>
            <a:xfrm flipH="false" flipV="false" rot="0">
              <a:off x="0" y="0"/>
              <a:ext cx="338439" cy="2844040"/>
            </a:xfrm>
            <a:custGeom>
              <a:avLst/>
              <a:gdLst/>
              <a:ahLst/>
              <a:cxnLst/>
              <a:rect r="r" b="b" t="t" l="l"/>
              <a:pathLst>
                <a:path h="2844040" w="338439">
                  <a:moveTo>
                    <a:pt x="0" y="0"/>
                  </a:moveTo>
                  <a:lnTo>
                    <a:pt x="338439" y="0"/>
                  </a:lnTo>
                  <a:lnTo>
                    <a:pt x="338439" y="2844040"/>
                  </a:lnTo>
                  <a:lnTo>
                    <a:pt x="0" y="2844040"/>
                  </a:lnTo>
                  <a:close/>
                </a:path>
              </a:pathLst>
            </a:custGeom>
            <a:solidFill>
              <a:srgbClr val="373638"/>
            </a:solidFill>
          </p:spPr>
        </p:sp>
        <p:sp>
          <p:nvSpPr>
            <p:cNvPr name="TextBox 5" id="5"/>
            <p:cNvSpPr txBox="true"/>
            <p:nvPr/>
          </p:nvSpPr>
          <p:spPr>
            <a:xfrm>
              <a:off x="0" y="-38100"/>
              <a:ext cx="338439" cy="2882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59300" y="8827670"/>
            <a:ext cx="1028700" cy="1459330"/>
            <a:chOff x="0" y="0"/>
            <a:chExt cx="270933" cy="384350"/>
          </a:xfrm>
        </p:grpSpPr>
        <p:sp>
          <p:nvSpPr>
            <p:cNvPr name="Freeform 7" id="7"/>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8" id="8"/>
            <p:cNvSpPr txBox="true"/>
            <p:nvPr/>
          </p:nvSpPr>
          <p:spPr>
            <a:xfrm>
              <a:off x="0" y="28575"/>
              <a:ext cx="270933" cy="355775"/>
            </a:xfrm>
            <a:prstGeom prst="rect">
              <a:avLst/>
            </a:prstGeom>
          </p:spPr>
          <p:txBody>
            <a:bodyPr anchor="ctr" rtlCol="false" tIns="50800" lIns="50800" bIns="50800" rIns="50800"/>
            <a:lstStyle/>
            <a:p>
              <a:pPr algn="ctr">
                <a:lnSpc>
                  <a:spcPts val="2714"/>
                </a:lnSpc>
              </a:pPr>
            </a:p>
          </p:txBody>
        </p:sp>
      </p:grpSp>
      <p:sp>
        <p:nvSpPr>
          <p:cNvPr name="TextBox 9" id="9"/>
          <p:cNvSpPr txBox="true"/>
          <p:nvPr/>
        </p:nvSpPr>
        <p:spPr>
          <a:xfrm rot="0">
            <a:off x="475152" y="436867"/>
            <a:ext cx="13098647" cy="1946052"/>
          </a:xfrm>
          <a:prstGeom prst="rect">
            <a:avLst/>
          </a:prstGeom>
        </p:spPr>
        <p:txBody>
          <a:bodyPr anchor="t" rtlCol="false" tIns="0" lIns="0" bIns="0" rIns="0">
            <a:spAutoFit/>
          </a:bodyPr>
          <a:lstStyle/>
          <a:p>
            <a:pPr algn="just">
              <a:lnSpc>
                <a:spcPts val="7512"/>
              </a:lnSpc>
            </a:pPr>
            <a:r>
              <a:rPr lang="en-US" sz="7154">
                <a:solidFill>
                  <a:srgbClr val="000000"/>
                </a:solidFill>
                <a:latin typeface="IBM Plex Serif Bold"/>
              </a:rPr>
              <a:t>Fusion&amp;Acquisition        Volkswagen/Porsche</a:t>
            </a:r>
          </a:p>
        </p:txBody>
      </p:sp>
      <p:sp>
        <p:nvSpPr>
          <p:cNvPr name="TextBox 10" id="10"/>
          <p:cNvSpPr txBox="true"/>
          <p:nvPr/>
        </p:nvSpPr>
        <p:spPr>
          <a:xfrm rot="0">
            <a:off x="475152" y="7940759"/>
            <a:ext cx="7092213" cy="1825891"/>
          </a:xfrm>
          <a:prstGeom prst="rect">
            <a:avLst/>
          </a:prstGeom>
        </p:spPr>
        <p:txBody>
          <a:bodyPr anchor="t" rtlCol="false" tIns="0" lIns="0" bIns="0" rIns="0">
            <a:spAutoFit/>
          </a:bodyPr>
          <a:lstStyle/>
          <a:p>
            <a:pPr algn="ctr">
              <a:lnSpc>
                <a:spcPts val="4885"/>
              </a:lnSpc>
            </a:pPr>
            <a:r>
              <a:rPr lang="en-US" sz="3489">
                <a:solidFill>
                  <a:srgbClr val="000000"/>
                </a:solidFill>
                <a:latin typeface="Canva Sans Bold"/>
              </a:rPr>
              <a:t>Samanta FAGAM</a:t>
            </a:r>
          </a:p>
          <a:p>
            <a:pPr algn="ctr">
              <a:lnSpc>
                <a:spcPts val="4885"/>
              </a:lnSpc>
            </a:pPr>
            <a:r>
              <a:rPr lang="en-US" sz="3489">
                <a:solidFill>
                  <a:srgbClr val="000000"/>
                </a:solidFill>
                <a:latin typeface="Canva Sans Bold"/>
              </a:rPr>
              <a:t>Nour EL-HOUDA BOUCHAAB</a:t>
            </a:r>
          </a:p>
          <a:p>
            <a:pPr algn="ctr">
              <a:lnSpc>
                <a:spcPts val="4885"/>
              </a:lnSpc>
            </a:pPr>
            <a:r>
              <a:rPr lang="en-US" sz="3489">
                <a:solidFill>
                  <a:srgbClr val="000000"/>
                </a:solidFill>
                <a:latin typeface="Canva Sans Bold"/>
              </a:rPr>
              <a:t>Khalid OURO-ADOYI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46" y="1028700"/>
            <a:ext cx="8836561" cy="5818970"/>
          </a:xfrm>
          <a:custGeom>
            <a:avLst/>
            <a:gdLst/>
            <a:ahLst/>
            <a:cxnLst/>
            <a:rect r="r" b="b" t="t" l="l"/>
            <a:pathLst>
              <a:path h="5818970" w="8836561">
                <a:moveTo>
                  <a:pt x="0" y="0"/>
                </a:moveTo>
                <a:lnTo>
                  <a:pt x="8836561" y="0"/>
                </a:lnTo>
                <a:lnTo>
                  <a:pt x="8836561" y="5818970"/>
                </a:lnTo>
                <a:lnTo>
                  <a:pt x="0" y="5818970"/>
                </a:lnTo>
                <a:lnTo>
                  <a:pt x="0" y="0"/>
                </a:lnTo>
                <a:close/>
              </a:path>
            </a:pathLst>
          </a:custGeom>
          <a:blipFill>
            <a:blip r:embed="rId3"/>
            <a:stretch>
              <a:fillRect l="0" t="0" r="0" b="0"/>
            </a:stretch>
          </a:blipFill>
        </p:spPr>
      </p:sp>
      <p:sp>
        <p:nvSpPr>
          <p:cNvPr name="Freeform 3" id="3"/>
          <p:cNvSpPr/>
          <p:nvPr/>
        </p:nvSpPr>
        <p:spPr>
          <a:xfrm flipH="false" flipV="false" rot="0">
            <a:off x="8853407" y="3305434"/>
            <a:ext cx="8629650" cy="5774521"/>
          </a:xfrm>
          <a:custGeom>
            <a:avLst/>
            <a:gdLst/>
            <a:ahLst/>
            <a:cxnLst/>
            <a:rect r="r" b="b" t="t" l="l"/>
            <a:pathLst>
              <a:path h="5774521" w="8629650">
                <a:moveTo>
                  <a:pt x="0" y="0"/>
                </a:moveTo>
                <a:lnTo>
                  <a:pt x="8629650" y="0"/>
                </a:lnTo>
                <a:lnTo>
                  <a:pt x="8629650" y="5774521"/>
                </a:lnTo>
                <a:lnTo>
                  <a:pt x="0" y="5774521"/>
                </a:lnTo>
                <a:lnTo>
                  <a:pt x="0" y="0"/>
                </a:lnTo>
                <a:close/>
              </a:path>
            </a:pathLst>
          </a:custGeom>
          <a:blipFill>
            <a:blip r:embed="rId4"/>
            <a:stretch>
              <a:fillRect l="0" t="0" r="0" b="0"/>
            </a:stretch>
          </a:blipFill>
        </p:spPr>
      </p:sp>
      <p:sp>
        <p:nvSpPr>
          <p:cNvPr name="TextBox 4" id="4"/>
          <p:cNvSpPr txBox="true"/>
          <p:nvPr/>
        </p:nvSpPr>
        <p:spPr>
          <a:xfrm rot="0">
            <a:off x="9144000" y="1028700"/>
            <a:ext cx="6936586"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Analyse de données et courbes de tendances</a:t>
            </a:r>
          </a:p>
        </p:txBody>
      </p:sp>
      <p:sp>
        <p:nvSpPr>
          <p:cNvPr name="TextBox 5" id="5"/>
          <p:cNvSpPr txBox="true"/>
          <p:nvPr/>
        </p:nvSpPr>
        <p:spPr>
          <a:xfrm rot="0">
            <a:off x="11634316" y="2596336"/>
            <a:ext cx="5624984" cy="709098"/>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Courbes de tendances du cours de l’action</a:t>
            </a:r>
          </a:p>
        </p:txBody>
      </p:sp>
      <p:grpSp>
        <p:nvGrpSpPr>
          <p:cNvPr name="Group 6" id="6"/>
          <p:cNvGrpSpPr/>
          <p:nvPr/>
        </p:nvGrpSpPr>
        <p:grpSpPr>
          <a:xfrm rot="0">
            <a:off x="17259300" y="8827670"/>
            <a:ext cx="1028700" cy="1459330"/>
            <a:chOff x="0" y="0"/>
            <a:chExt cx="270933" cy="384350"/>
          </a:xfrm>
        </p:grpSpPr>
        <p:sp>
          <p:nvSpPr>
            <p:cNvPr name="Freeform 7" id="7"/>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8" id="8"/>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8</a:t>
              </a:r>
            </a:p>
          </p:txBody>
        </p:sp>
      </p:gr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052" y="4374762"/>
            <a:ext cx="11032264" cy="1537475"/>
          </a:xfrm>
          <a:custGeom>
            <a:avLst/>
            <a:gdLst/>
            <a:ahLst/>
            <a:cxnLst/>
            <a:rect r="r" b="b" t="t" l="l"/>
            <a:pathLst>
              <a:path h="1537475" w="11032264">
                <a:moveTo>
                  <a:pt x="0" y="0"/>
                </a:moveTo>
                <a:lnTo>
                  <a:pt x="11032264" y="0"/>
                </a:lnTo>
                <a:lnTo>
                  <a:pt x="11032264" y="1537476"/>
                </a:lnTo>
                <a:lnTo>
                  <a:pt x="0" y="1537476"/>
                </a:lnTo>
                <a:lnTo>
                  <a:pt x="0" y="0"/>
                </a:lnTo>
                <a:close/>
              </a:path>
            </a:pathLst>
          </a:custGeom>
          <a:blipFill>
            <a:blip r:embed="rId2"/>
            <a:stretch>
              <a:fillRect l="0" t="0" r="0" b="0"/>
            </a:stretch>
          </a:blipFill>
        </p:spPr>
      </p:sp>
      <p:sp>
        <p:nvSpPr>
          <p:cNvPr name="Freeform 3" id="3"/>
          <p:cNvSpPr/>
          <p:nvPr/>
        </p:nvSpPr>
        <p:spPr>
          <a:xfrm flipH="false" flipV="false" rot="0">
            <a:off x="12960728" y="3305434"/>
            <a:ext cx="4298572" cy="6780389"/>
          </a:xfrm>
          <a:custGeom>
            <a:avLst/>
            <a:gdLst/>
            <a:ahLst/>
            <a:cxnLst/>
            <a:rect r="r" b="b" t="t" l="l"/>
            <a:pathLst>
              <a:path h="6780389" w="4298572">
                <a:moveTo>
                  <a:pt x="0" y="0"/>
                </a:moveTo>
                <a:lnTo>
                  <a:pt x="4298572" y="0"/>
                </a:lnTo>
                <a:lnTo>
                  <a:pt x="4298572" y="6780389"/>
                </a:lnTo>
                <a:lnTo>
                  <a:pt x="0" y="6780389"/>
                </a:lnTo>
                <a:lnTo>
                  <a:pt x="0" y="0"/>
                </a:lnTo>
                <a:close/>
              </a:path>
            </a:pathLst>
          </a:custGeom>
          <a:blipFill>
            <a:blip r:embed="rId3"/>
            <a:stretch>
              <a:fillRect l="0" t="0" r="0" b="0"/>
            </a:stretch>
          </a:blipFill>
        </p:spPr>
      </p:sp>
      <p:sp>
        <p:nvSpPr>
          <p:cNvPr name="TextBox 4" id="4"/>
          <p:cNvSpPr txBox="true"/>
          <p:nvPr/>
        </p:nvSpPr>
        <p:spPr>
          <a:xfrm rot="0">
            <a:off x="9144000" y="1028700"/>
            <a:ext cx="6936586"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Analyse de données et courbes de tendances</a:t>
            </a:r>
          </a:p>
        </p:txBody>
      </p:sp>
      <p:sp>
        <p:nvSpPr>
          <p:cNvPr name="TextBox 5" id="5"/>
          <p:cNvSpPr txBox="true"/>
          <p:nvPr/>
        </p:nvSpPr>
        <p:spPr>
          <a:xfrm rot="0">
            <a:off x="11634316" y="2596336"/>
            <a:ext cx="5624984" cy="709098"/>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Courbes de tendances du cours de l’action</a:t>
            </a:r>
          </a:p>
        </p:txBody>
      </p:sp>
      <p:sp>
        <p:nvSpPr>
          <p:cNvPr name="TextBox 6" id="6"/>
          <p:cNvSpPr txBox="true"/>
          <p:nvPr/>
        </p:nvSpPr>
        <p:spPr>
          <a:xfrm rot="0">
            <a:off x="1028700" y="2940547"/>
            <a:ext cx="7858197" cy="36488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Capitalisation et cours de l’action aujourd'hui </a:t>
            </a:r>
          </a:p>
        </p:txBody>
      </p:sp>
      <p:grpSp>
        <p:nvGrpSpPr>
          <p:cNvPr name="Group 7" id="7"/>
          <p:cNvGrpSpPr/>
          <p:nvPr/>
        </p:nvGrpSpPr>
        <p:grpSpPr>
          <a:xfrm rot="0">
            <a:off x="17259300" y="8827670"/>
            <a:ext cx="1028700" cy="1459330"/>
            <a:chOff x="0" y="0"/>
            <a:chExt cx="270933" cy="384350"/>
          </a:xfrm>
        </p:grpSpPr>
        <p:sp>
          <p:nvSpPr>
            <p:cNvPr name="Freeform 8" id="8"/>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9" id="9"/>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9</a:t>
              </a:r>
            </a:p>
          </p:txBody>
        </p:sp>
      </p:gr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05740" y="2353943"/>
            <a:ext cx="10676521" cy="5911230"/>
          </a:xfrm>
          <a:custGeom>
            <a:avLst/>
            <a:gdLst/>
            <a:ahLst/>
            <a:cxnLst/>
            <a:rect r="r" b="b" t="t" l="l"/>
            <a:pathLst>
              <a:path h="5911230" w="10676521">
                <a:moveTo>
                  <a:pt x="0" y="0"/>
                </a:moveTo>
                <a:lnTo>
                  <a:pt x="10676520" y="0"/>
                </a:lnTo>
                <a:lnTo>
                  <a:pt x="10676520" y="5911230"/>
                </a:lnTo>
                <a:lnTo>
                  <a:pt x="0" y="5911230"/>
                </a:lnTo>
                <a:lnTo>
                  <a:pt x="0" y="0"/>
                </a:lnTo>
                <a:close/>
              </a:path>
            </a:pathLst>
          </a:custGeom>
          <a:blipFill>
            <a:blip r:embed="rId3"/>
            <a:stretch>
              <a:fillRect l="0" t="0" r="0" b="0"/>
            </a:stretch>
          </a:blipFill>
        </p:spPr>
      </p:sp>
      <p:sp>
        <p:nvSpPr>
          <p:cNvPr name="TextBox 3" id="3"/>
          <p:cNvSpPr txBox="true"/>
          <p:nvPr/>
        </p:nvSpPr>
        <p:spPr>
          <a:xfrm rot="0">
            <a:off x="9144000" y="1028700"/>
            <a:ext cx="6936586" cy="6096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Synergies</a:t>
            </a:r>
          </a:p>
        </p:txBody>
      </p:sp>
      <p:sp>
        <p:nvSpPr>
          <p:cNvPr name="TextBox 4" id="4"/>
          <p:cNvSpPr txBox="true"/>
          <p:nvPr/>
        </p:nvSpPr>
        <p:spPr>
          <a:xfrm rot="0">
            <a:off x="1028700" y="8507566"/>
            <a:ext cx="16230600" cy="70647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La corrélation entre les rendements des actions de Porsche et Volkswagen pour l'année 2013 : </a:t>
            </a:r>
            <a:r>
              <a:rPr lang="en-US" sz="2585">
                <a:solidFill>
                  <a:srgbClr val="0097B2"/>
                </a:solidFill>
                <a:latin typeface="Canva Sans Bold"/>
              </a:rPr>
              <a:t>0.83</a:t>
            </a:r>
          </a:p>
          <a:p>
            <a:pPr>
              <a:lnSpc>
                <a:spcPts val="2714"/>
              </a:lnSpc>
            </a:pPr>
          </a:p>
        </p:txBody>
      </p:sp>
      <p:grpSp>
        <p:nvGrpSpPr>
          <p:cNvPr name="Group 5" id="5"/>
          <p:cNvGrpSpPr/>
          <p:nvPr/>
        </p:nvGrpSpPr>
        <p:grpSpPr>
          <a:xfrm rot="0">
            <a:off x="17259300" y="8827670"/>
            <a:ext cx="1028700" cy="1459330"/>
            <a:chOff x="0" y="0"/>
            <a:chExt cx="270933" cy="384350"/>
          </a:xfrm>
        </p:grpSpPr>
        <p:sp>
          <p:nvSpPr>
            <p:cNvPr name="Freeform 6" id="6"/>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7" id="7"/>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10</a:t>
              </a:r>
            </a:p>
          </p:txBody>
        </p:sp>
      </p:gr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62843" y="0"/>
            <a:ext cx="8625157" cy="10287000"/>
          </a:xfrm>
          <a:custGeom>
            <a:avLst/>
            <a:gdLst/>
            <a:ahLst/>
            <a:cxnLst/>
            <a:rect r="r" b="b" t="t" l="l"/>
            <a:pathLst>
              <a:path h="10287000" w="8625157">
                <a:moveTo>
                  <a:pt x="0" y="0"/>
                </a:moveTo>
                <a:lnTo>
                  <a:pt x="8625157" y="0"/>
                </a:lnTo>
                <a:lnTo>
                  <a:pt x="8625157" y="10287000"/>
                </a:lnTo>
                <a:lnTo>
                  <a:pt x="0" y="10287000"/>
                </a:lnTo>
                <a:lnTo>
                  <a:pt x="0" y="0"/>
                </a:lnTo>
                <a:close/>
              </a:path>
            </a:pathLst>
          </a:custGeom>
          <a:blipFill>
            <a:blip r:embed="rId3"/>
            <a:stretch>
              <a:fillRect l="-43978" t="0" r="-34734" b="0"/>
            </a:stretch>
          </a:blipFill>
        </p:spPr>
      </p:sp>
      <p:sp>
        <p:nvSpPr>
          <p:cNvPr name="TextBox 3" id="3"/>
          <p:cNvSpPr txBox="true"/>
          <p:nvPr/>
        </p:nvSpPr>
        <p:spPr>
          <a:xfrm rot="0">
            <a:off x="196883" y="2329557"/>
            <a:ext cx="8947117" cy="6581140"/>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rPr>
              <a:t>Une corrélation de </a:t>
            </a:r>
            <a:r>
              <a:rPr lang="en-US" sz="3399">
                <a:solidFill>
                  <a:srgbClr val="000000"/>
                </a:solidFill>
                <a:latin typeface="Open Sans Bold"/>
              </a:rPr>
              <a:t>0.83</a:t>
            </a:r>
            <a:r>
              <a:rPr lang="en-US" sz="3399">
                <a:solidFill>
                  <a:srgbClr val="000000"/>
                </a:solidFill>
                <a:latin typeface="Open Sans"/>
              </a:rPr>
              <a:t> entre les rendements des actions de Porsche et Volkswagen indique une forte corrélation positive. Cela suggère que les rendements des deux actions sont étroitement liés et qu'ils évoluent généralement dans la même direction. Cette forte corrélation pourrait être interprétée comme une indication de synergie entre les deux entreprises, bien qu'une analyse plus approfondie soit nécessaire pour confirmer cette conclusion.</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18768" y="0"/>
            <a:ext cx="8869232" cy="10287000"/>
            <a:chOff x="0" y="0"/>
            <a:chExt cx="2335930" cy="2709333"/>
          </a:xfrm>
        </p:grpSpPr>
        <p:sp>
          <p:nvSpPr>
            <p:cNvPr name="Freeform 3" id="3"/>
            <p:cNvSpPr/>
            <p:nvPr/>
          </p:nvSpPr>
          <p:spPr>
            <a:xfrm flipH="false" flipV="false" rot="0">
              <a:off x="0" y="0"/>
              <a:ext cx="2335930" cy="2709333"/>
            </a:xfrm>
            <a:custGeom>
              <a:avLst/>
              <a:gdLst/>
              <a:ahLst/>
              <a:cxnLst/>
              <a:rect r="r" b="b" t="t" l="l"/>
              <a:pathLst>
                <a:path h="2709333" w="2335930">
                  <a:moveTo>
                    <a:pt x="0" y="0"/>
                  </a:moveTo>
                  <a:lnTo>
                    <a:pt x="2335930" y="0"/>
                  </a:lnTo>
                  <a:lnTo>
                    <a:pt x="2335930" y="2709333"/>
                  </a:lnTo>
                  <a:lnTo>
                    <a:pt x="0" y="2709333"/>
                  </a:lnTo>
                  <a:close/>
                </a:path>
              </a:pathLst>
            </a:custGeom>
            <a:solidFill>
              <a:srgbClr val="202020"/>
            </a:solidFill>
          </p:spPr>
        </p:sp>
        <p:sp>
          <p:nvSpPr>
            <p:cNvPr name="TextBox 4" id="4"/>
            <p:cNvSpPr txBox="true"/>
            <p:nvPr/>
          </p:nvSpPr>
          <p:spPr>
            <a:xfrm>
              <a:off x="0" y="-38100"/>
              <a:ext cx="2335930"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350081" y="3505125"/>
            <a:ext cx="7589366" cy="3500309"/>
          </a:xfrm>
          <a:custGeom>
            <a:avLst/>
            <a:gdLst/>
            <a:ahLst/>
            <a:cxnLst/>
            <a:rect r="r" b="b" t="t" l="l"/>
            <a:pathLst>
              <a:path h="3500309" w="7589366">
                <a:moveTo>
                  <a:pt x="0" y="0"/>
                </a:moveTo>
                <a:lnTo>
                  <a:pt x="7589366" y="0"/>
                </a:lnTo>
                <a:lnTo>
                  <a:pt x="7589366" y="3500309"/>
                </a:lnTo>
                <a:lnTo>
                  <a:pt x="0" y="3500309"/>
                </a:lnTo>
                <a:lnTo>
                  <a:pt x="0" y="0"/>
                </a:lnTo>
                <a:close/>
              </a:path>
            </a:pathLst>
          </a:custGeom>
          <a:blipFill>
            <a:blip r:embed="rId3"/>
            <a:stretch>
              <a:fillRect l="-2584" t="0" r="-17529" b="0"/>
            </a:stretch>
          </a:blipFill>
        </p:spPr>
      </p:sp>
      <p:sp>
        <p:nvSpPr>
          <p:cNvPr name="TextBox 6" id="6"/>
          <p:cNvSpPr txBox="true"/>
          <p:nvPr/>
        </p:nvSpPr>
        <p:spPr>
          <a:xfrm rot="0">
            <a:off x="585713" y="423318"/>
            <a:ext cx="7789561" cy="1086939"/>
          </a:xfrm>
          <a:prstGeom prst="rect">
            <a:avLst/>
          </a:prstGeom>
        </p:spPr>
        <p:txBody>
          <a:bodyPr anchor="t" rtlCol="false" tIns="0" lIns="0" bIns="0" rIns="0">
            <a:spAutoFit/>
          </a:bodyPr>
          <a:lstStyle/>
          <a:p>
            <a:pPr>
              <a:lnSpc>
                <a:spcPts val="8864"/>
              </a:lnSpc>
            </a:pPr>
            <a:r>
              <a:rPr lang="en-US" sz="6332">
                <a:solidFill>
                  <a:srgbClr val="000000"/>
                </a:solidFill>
                <a:latin typeface="Montserrat Bold"/>
              </a:rPr>
              <a:t>RESUME</a:t>
            </a:r>
          </a:p>
        </p:txBody>
      </p:sp>
      <p:sp>
        <p:nvSpPr>
          <p:cNvPr name="TextBox 7" id="7"/>
          <p:cNvSpPr txBox="true"/>
          <p:nvPr/>
        </p:nvSpPr>
        <p:spPr>
          <a:xfrm rot="0">
            <a:off x="196883" y="2329557"/>
            <a:ext cx="8947117" cy="718121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rPr>
              <a:t>En résumé, la relation entre Porsche et Volkswagen est complexe et marquée par des liens historiques et des périodes de contrôle financier réciproque. Leur tentative de fusion a reflété un désir de consolidation dans l'industrie automobile, mais a rencontré des obstacles en raison de différences d'opinions et de considérations réglementaires. Malgré cela, leur coopération continue illustre l'importance des relations stratégiques dans un secteur concurrentiel en constante évolution.</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35740" y="352888"/>
            <a:ext cx="7364683" cy="8905412"/>
          </a:xfrm>
          <a:custGeom>
            <a:avLst/>
            <a:gdLst/>
            <a:ahLst/>
            <a:cxnLst/>
            <a:rect r="r" b="b" t="t" l="l"/>
            <a:pathLst>
              <a:path h="8905412" w="7364683">
                <a:moveTo>
                  <a:pt x="0" y="0"/>
                </a:moveTo>
                <a:lnTo>
                  <a:pt x="7364683" y="0"/>
                </a:lnTo>
                <a:lnTo>
                  <a:pt x="7364683" y="8905412"/>
                </a:lnTo>
                <a:lnTo>
                  <a:pt x="0" y="8905412"/>
                </a:lnTo>
                <a:lnTo>
                  <a:pt x="0" y="0"/>
                </a:lnTo>
                <a:close/>
              </a:path>
            </a:pathLst>
          </a:custGeom>
          <a:blipFill>
            <a:blip r:embed="rId2"/>
            <a:stretch>
              <a:fillRect l="-40855" t="0" r="-40855" b="0"/>
            </a:stretch>
          </a:blipFill>
        </p:spPr>
      </p:sp>
      <p:sp>
        <p:nvSpPr>
          <p:cNvPr name="TextBox 3" id="3"/>
          <p:cNvSpPr txBox="true"/>
          <p:nvPr/>
        </p:nvSpPr>
        <p:spPr>
          <a:xfrm rot="0">
            <a:off x="298107" y="3976143"/>
            <a:ext cx="8845893" cy="2210889"/>
          </a:xfrm>
          <a:prstGeom prst="rect">
            <a:avLst/>
          </a:prstGeom>
        </p:spPr>
        <p:txBody>
          <a:bodyPr anchor="t" rtlCol="false" tIns="0" lIns="0" bIns="0" rIns="0">
            <a:spAutoFit/>
          </a:bodyPr>
          <a:lstStyle/>
          <a:p>
            <a:pPr algn="ctr">
              <a:lnSpc>
                <a:spcPts val="8864"/>
              </a:lnSpc>
            </a:pPr>
            <a:r>
              <a:rPr lang="en-US" sz="6332">
                <a:solidFill>
                  <a:srgbClr val="000000"/>
                </a:solidFill>
                <a:latin typeface="Montserrat Bold"/>
              </a:rPr>
              <a:t>MERCI POUR VOTRE ATTENTION</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57" y="297299"/>
            <a:ext cx="8872867" cy="4163395"/>
            <a:chOff x="0" y="0"/>
            <a:chExt cx="11830490" cy="5551193"/>
          </a:xfrm>
        </p:grpSpPr>
        <p:pic>
          <p:nvPicPr>
            <p:cNvPr name="Picture 3" id="3"/>
            <p:cNvPicPr>
              <a:picLocks noChangeAspect="true"/>
            </p:cNvPicPr>
            <p:nvPr/>
          </p:nvPicPr>
          <p:blipFill>
            <a:blip r:embed="rId2"/>
            <a:srcRect l="0" t="8244" r="0" b="8244"/>
            <a:stretch>
              <a:fillRect/>
            </a:stretch>
          </p:blipFill>
          <p:spPr>
            <a:xfrm flipH="false" flipV="false">
              <a:off x="0" y="0"/>
              <a:ext cx="11830490" cy="5551193"/>
            </a:xfrm>
            <a:prstGeom prst="rect">
              <a:avLst/>
            </a:prstGeom>
          </p:spPr>
        </p:pic>
      </p:grpSp>
      <p:sp>
        <p:nvSpPr>
          <p:cNvPr name="AutoShape 4" id="4"/>
          <p:cNvSpPr/>
          <p:nvPr/>
        </p:nvSpPr>
        <p:spPr>
          <a:xfrm>
            <a:off x="10440439" y="5517518"/>
            <a:ext cx="6492240" cy="0"/>
          </a:xfrm>
          <a:prstGeom prst="line">
            <a:avLst/>
          </a:prstGeom>
          <a:ln cap="flat" w="38100">
            <a:solidFill>
              <a:srgbClr val="000000"/>
            </a:solidFill>
            <a:prstDash val="solid"/>
            <a:headEnd type="none" len="sm" w="sm"/>
            <a:tailEnd type="none" len="sm" w="sm"/>
          </a:ln>
        </p:spPr>
      </p:sp>
      <p:sp>
        <p:nvSpPr>
          <p:cNvPr name="AutoShape 5" id="5"/>
          <p:cNvSpPr/>
          <p:nvPr/>
        </p:nvSpPr>
        <p:spPr>
          <a:xfrm>
            <a:off x="10440439" y="6770795"/>
            <a:ext cx="6492240" cy="0"/>
          </a:xfrm>
          <a:prstGeom prst="line">
            <a:avLst/>
          </a:prstGeom>
          <a:ln cap="flat" w="38100">
            <a:solidFill>
              <a:srgbClr val="000000"/>
            </a:solidFill>
            <a:prstDash val="solid"/>
            <a:headEnd type="none" len="sm" w="sm"/>
            <a:tailEnd type="none" len="sm" w="sm"/>
          </a:ln>
        </p:spPr>
      </p:sp>
      <p:sp>
        <p:nvSpPr>
          <p:cNvPr name="AutoShape 6" id="6"/>
          <p:cNvSpPr/>
          <p:nvPr/>
        </p:nvSpPr>
        <p:spPr>
          <a:xfrm>
            <a:off x="10440439" y="8024073"/>
            <a:ext cx="6492240" cy="0"/>
          </a:xfrm>
          <a:prstGeom prst="line">
            <a:avLst/>
          </a:prstGeom>
          <a:ln cap="flat" w="38100">
            <a:solidFill>
              <a:srgbClr val="000000"/>
            </a:solidFill>
            <a:prstDash val="solid"/>
            <a:headEnd type="none" len="sm" w="sm"/>
            <a:tailEnd type="none" len="sm" w="sm"/>
          </a:ln>
        </p:spPr>
      </p:sp>
      <p:sp>
        <p:nvSpPr>
          <p:cNvPr name="AutoShape 7" id="7"/>
          <p:cNvSpPr/>
          <p:nvPr/>
        </p:nvSpPr>
        <p:spPr>
          <a:xfrm>
            <a:off x="10440439" y="9277350"/>
            <a:ext cx="64922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5985299" y="5958419"/>
            <a:ext cx="248767" cy="371915"/>
          </a:xfrm>
          <a:custGeom>
            <a:avLst/>
            <a:gdLst/>
            <a:ahLst/>
            <a:cxnLst/>
            <a:rect r="r" b="b" t="t" l="l"/>
            <a:pathLst>
              <a:path h="371915" w="248767">
                <a:moveTo>
                  <a:pt x="0" y="0"/>
                </a:moveTo>
                <a:lnTo>
                  <a:pt x="248767" y="0"/>
                </a:lnTo>
                <a:lnTo>
                  <a:pt x="248767" y="371916"/>
                </a:lnTo>
                <a:lnTo>
                  <a:pt x="0" y="371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985299" y="7251495"/>
            <a:ext cx="248767" cy="371915"/>
          </a:xfrm>
          <a:custGeom>
            <a:avLst/>
            <a:gdLst/>
            <a:ahLst/>
            <a:cxnLst/>
            <a:rect r="r" b="b" t="t" l="l"/>
            <a:pathLst>
              <a:path h="371915" w="248767">
                <a:moveTo>
                  <a:pt x="0" y="0"/>
                </a:moveTo>
                <a:lnTo>
                  <a:pt x="248767" y="0"/>
                </a:lnTo>
                <a:lnTo>
                  <a:pt x="248767" y="371915"/>
                </a:lnTo>
                <a:lnTo>
                  <a:pt x="0" y="3719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985299" y="8544570"/>
            <a:ext cx="248767" cy="371915"/>
          </a:xfrm>
          <a:custGeom>
            <a:avLst/>
            <a:gdLst/>
            <a:ahLst/>
            <a:cxnLst/>
            <a:rect r="r" b="b" t="t" l="l"/>
            <a:pathLst>
              <a:path h="371915" w="248767">
                <a:moveTo>
                  <a:pt x="0" y="0"/>
                </a:moveTo>
                <a:lnTo>
                  <a:pt x="248767" y="0"/>
                </a:lnTo>
                <a:lnTo>
                  <a:pt x="248767" y="371916"/>
                </a:lnTo>
                <a:lnTo>
                  <a:pt x="0" y="3719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00072" y="5834908"/>
            <a:ext cx="8313945" cy="3522791"/>
          </a:xfrm>
          <a:custGeom>
            <a:avLst/>
            <a:gdLst/>
            <a:ahLst/>
            <a:cxnLst/>
            <a:rect r="r" b="b" t="t" l="l"/>
            <a:pathLst>
              <a:path h="3522791" w="8313945">
                <a:moveTo>
                  <a:pt x="0" y="0"/>
                </a:moveTo>
                <a:lnTo>
                  <a:pt x="8313946" y="0"/>
                </a:lnTo>
                <a:lnTo>
                  <a:pt x="8313946" y="3522791"/>
                </a:lnTo>
                <a:lnTo>
                  <a:pt x="0" y="3522791"/>
                </a:lnTo>
                <a:lnTo>
                  <a:pt x="0" y="0"/>
                </a:lnTo>
                <a:close/>
              </a:path>
            </a:pathLst>
          </a:custGeom>
          <a:blipFill>
            <a:blip r:embed="rId5"/>
            <a:stretch>
              <a:fillRect l="0" t="-9001" r="0" b="-9001"/>
            </a:stretch>
          </a:blipFill>
        </p:spPr>
      </p:sp>
      <p:sp>
        <p:nvSpPr>
          <p:cNvPr name="TextBox 12" id="12"/>
          <p:cNvSpPr txBox="true"/>
          <p:nvPr/>
        </p:nvSpPr>
        <p:spPr>
          <a:xfrm rot="0">
            <a:off x="11413203" y="7277216"/>
            <a:ext cx="4394524" cy="66675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SWOT et Facteurs de la fusion</a:t>
            </a:r>
          </a:p>
        </p:txBody>
      </p:sp>
      <p:sp>
        <p:nvSpPr>
          <p:cNvPr name="TextBox 13" id="13"/>
          <p:cNvSpPr txBox="true"/>
          <p:nvPr/>
        </p:nvSpPr>
        <p:spPr>
          <a:xfrm rot="0">
            <a:off x="11413203" y="8249515"/>
            <a:ext cx="4394524" cy="99060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Analyse de données et courbe de tendance/ Synergie</a:t>
            </a:r>
          </a:p>
        </p:txBody>
      </p:sp>
      <p:sp>
        <p:nvSpPr>
          <p:cNvPr name="TextBox 14" id="14"/>
          <p:cNvSpPr txBox="true"/>
          <p:nvPr/>
        </p:nvSpPr>
        <p:spPr>
          <a:xfrm rot="0">
            <a:off x="8914018" y="2064847"/>
            <a:ext cx="8064973" cy="2081071"/>
          </a:xfrm>
          <a:prstGeom prst="rect">
            <a:avLst/>
          </a:prstGeom>
        </p:spPr>
        <p:txBody>
          <a:bodyPr anchor="t" rtlCol="false" tIns="0" lIns="0" bIns="0" rIns="0">
            <a:spAutoFit/>
          </a:bodyPr>
          <a:lstStyle/>
          <a:p>
            <a:pPr>
              <a:lnSpc>
                <a:spcPts val="8266"/>
              </a:lnSpc>
            </a:pPr>
            <a:r>
              <a:rPr lang="en-US" sz="6888">
                <a:solidFill>
                  <a:srgbClr val="131313"/>
                </a:solidFill>
                <a:latin typeface="Canva Sans Bold"/>
              </a:rPr>
              <a:t>Présentation Générale</a:t>
            </a:r>
          </a:p>
        </p:txBody>
      </p:sp>
      <p:sp>
        <p:nvSpPr>
          <p:cNvPr name="TextBox 15" id="15"/>
          <p:cNvSpPr txBox="true"/>
          <p:nvPr/>
        </p:nvSpPr>
        <p:spPr>
          <a:xfrm rot="0">
            <a:off x="11413203" y="5987435"/>
            <a:ext cx="3262507" cy="66675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Historique entre les deux groupes</a:t>
            </a:r>
          </a:p>
        </p:txBody>
      </p:sp>
      <p:grpSp>
        <p:nvGrpSpPr>
          <p:cNvPr name="Group 16" id="16"/>
          <p:cNvGrpSpPr/>
          <p:nvPr/>
        </p:nvGrpSpPr>
        <p:grpSpPr>
          <a:xfrm rot="0">
            <a:off x="17259300" y="-616509"/>
            <a:ext cx="1285009" cy="10798464"/>
            <a:chOff x="0" y="0"/>
            <a:chExt cx="338439" cy="2844040"/>
          </a:xfrm>
        </p:grpSpPr>
        <p:sp>
          <p:nvSpPr>
            <p:cNvPr name="Freeform 17" id="17"/>
            <p:cNvSpPr/>
            <p:nvPr/>
          </p:nvSpPr>
          <p:spPr>
            <a:xfrm flipH="false" flipV="false" rot="0">
              <a:off x="0" y="0"/>
              <a:ext cx="338439" cy="2844040"/>
            </a:xfrm>
            <a:custGeom>
              <a:avLst/>
              <a:gdLst/>
              <a:ahLst/>
              <a:cxnLst/>
              <a:rect r="r" b="b" t="t" l="l"/>
              <a:pathLst>
                <a:path h="2844040" w="338439">
                  <a:moveTo>
                    <a:pt x="0" y="0"/>
                  </a:moveTo>
                  <a:lnTo>
                    <a:pt x="338439" y="0"/>
                  </a:lnTo>
                  <a:lnTo>
                    <a:pt x="338439" y="2844040"/>
                  </a:lnTo>
                  <a:lnTo>
                    <a:pt x="0" y="2844040"/>
                  </a:lnTo>
                  <a:close/>
                </a:path>
              </a:pathLst>
            </a:custGeom>
            <a:solidFill>
              <a:srgbClr val="373638"/>
            </a:solidFill>
          </p:spPr>
        </p:sp>
        <p:sp>
          <p:nvSpPr>
            <p:cNvPr name="TextBox 18" id="18"/>
            <p:cNvSpPr txBox="true"/>
            <p:nvPr/>
          </p:nvSpPr>
          <p:spPr>
            <a:xfrm>
              <a:off x="0" y="-38100"/>
              <a:ext cx="338439" cy="288214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7259300" y="8827670"/>
            <a:ext cx="1028700" cy="1459330"/>
            <a:chOff x="0" y="0"/>
            <a:chExt cx="270933" cy="384350"/>
          </a:xfrm>
        </p:grpSpPr>
        <p:sp>
          <p:nvSpPr>
            <p:cNvPr name="Freeform 20" id="20"/>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21" id="21"/>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1</a:t>
              </a:r>
            </a:p>
          </p:txBody>
        </p:sp>
      </p:gr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3705" y="809577"/>
            <a:ext cx="7799837" cy="5384816"/>
            <a:chOff x="0" y="0"/>
            <a:chExt cx="10399782" cy="7179755"/>
          </a:xfrm>
        </p:grpSpPr>
        <p:pic>
          <p:nvPicPr>
            <p:cNvPr name="Picture 3" id="3"/>
            <p:cNvPicPr>
              <a:picLocks noChangeAspect="true"/>
            </p:cNvPicPr>
            <p:nvPr/>
          </p:nvPicPr>
          <p:blipFill>
            <a:blip r:embed="rId3"/>
            <a:srcRect l="2018" t="0" r="2018" b="0"/>
            <a:stretch>
              <a:fillRect/>
            </a:stretch>
          </p:blipFill>
          <p:spPr>
            <a:xfrm flipH="false" flipV="false">
              <a:off x="0" y="0"/>
              <a:ext cx="10399782" cy="7179755"/>
            </a:xfrm>
            <a:prstGeom prst="rect">
              <a:avLst/>
            </a:prstGeom>
          </p:spPr>
        </p:pic>
      </p:grpSp>
      <p:grpSp>
        <p:nvGrpSpPr>
          <p:cNvPr name="Group 4" id="4"/>
          <p:cNvGrpSpPr/>
          <p:nvPr/>
        </p:nvGrpSpPr>
        <p:grpSpPr>
          <a:xfrm rot="0">
            <a:off x="5321596" y="3139116"/>
            <a:ext cx="5691177" cy="6338307"/>
            <a:chOff x="0" y="0"/>
            <a:chExt cx="7588236" cy="8451076"/>
          </a:xfrm>
        </p:grpSpPr>
        <p:pic>
          <p:nvPicPr>
            <p:cNvPr name="Picture 5" id="5"/>
            <p:cNvPicPr>
              <a:picLocks noChangeAspect="true"/>
            </p:cNvPicPr>
            <p:nvPr/>
          </p:nvPicPr>
          <p:blipFill>
            <a:blip r:embed="rId4"/>
            <a:srcRect l="10865" t="0" r="29311" b="0"/>
            <a:stretch>
              <a:fillRect/>
            </a:stretch>
          </p:blipFill>
          <p:spPr>
            <a:xfrm flipH="false" flipV="false">
              <a:off x="0" y="0"/>
              <a:ext cx="7588236" cy="8451076"/>
            </a:xfrm>
            <a:prstGeom prst="rect">
              <a:avLst/>
            </a:prstGeom>
          </p:spPr>
        </p:pic>
      </p:grpSp>
      <p:grpSp>
        <p:nvGrpSpPr>
          <p:cNvPr name="Group 6" id="6"/>
          <p:cNvGrpSpPr/>
          <p:nvPr/>
        </p:nvGrpSpPr>
        <p:grpSpPr>
          <a:xfrm rot="0">
            <a:off x="633705" y="6675454"/>
            <a:ext cx="4296031" cy="2801970"/>
            <a:chOff x="0" y="0"/>
            <a:chExt cx="1131465" cy="737967"/>
          </a:xfrm>
        </p:grpSpPr>
        <p:sp>
          <p:nvSpPr>
            <p:cNvPr name="Freeform 7" id="7"/>
            <p:cNvSpPr/>
            <p:nvPr/>
          </p:nvSpPr>
          <p:spPr>
            <a:xfrm flipH="false" flipV="false" rot="0">
              <a:off x="0" y="0"/>
              <a:ext cx="1131465" cy="737967"/>
            </a:xfrm>
            <a:custGeom>
              <a:avLst/>
              <a:gdLst/>
              <a:ahLst/>
              <a:cxnLst/>
              <a:rect r="r" b="b" t="t" l="l"/>
              <a:pathLst>
                <a:path h="737967" w="1131465">
                  <a:moveTo>
                    <a:pt x="0" y="0"/>
                  </a:moveTo>
                  <a:lnTo>
                    <a:pt x="1131465" y="0"/>
                  </a:lnTo>
                  <a:lnTo>
                    <a:pt x="1131465" y="737967"/>
                  </a:lnTo>
                  <a:lnTo>
                    <a:pt x="0" y="737967"/>
                  </a:lnTo>
                  <a:close/>
                </a:path>
              </a:pathLst>
            </a:custGeom>
            <a:solidFill>
              <a:srgbClr val="131313"/>
            </a:solidFill>
          </p:spPr>
        </p:sp>
        <p:sp>
          <p:nvSpPr>
            <p:cNvPr name="TextBox 8" id="8"/>
            <p:cNvSpPr txBox="true"/>
            <p:nvPr/>
          </p:nvSpPr>
          <p:spPr>
            <a:xfrm>
              <a:off x="0" y="28575"/>
              <a:ext cx="1131465" cy="709392"/>
            </a:xfrm>
            <a:prstGeom prst="rect">
              <a:avLst/>
            </a:prstGeom>
          </p:spPr>
          <p:txBody>
            <a:bodyPr anchor="ctr" rtlCol="false" tIns="50800" lIns="50800" bIns="50800" rIns="50800"/>
            <a:lstStyle/>
            <a:p>
              <a:pPr algn="ctr">
                <a:lnSpc>
                  <a:spcPts val="2714"/>
                </a:lnSpc>
              </a:pPr>
            </a:p>
          </p:txBody>
        </p:sp>
      </p:grpSp>
      <p:sp>
        <p:nvSpPr>
          <p:cNvPr name="TextBox 9" id="9"/>
          <p:cNvSpPr txBox="true"/>
          <p:nvPr/>
        </p:nvSpPr>
        <p:spPr>
          <a:xfrm rot="0">
            <a:off x="8989534" y="1411293"/>
            <a:ext cx="4394524"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Historique entre les deux groupes</a:t>
            </a:r>
          </a:p>
        </p:txBody>
      </p:sp>
      <p:sp>
        <p:nvSpPr>
          <p:cNvPr name="TextBox 10" id="10"/>
          <p:cNvSpPr txBox="true"/>
          <p:nvPr/>
        </p:nvSpPr>
        <p:spPr>
          <a:xfrm rot="0">
            <a:off x="11634316" y="3333829"/>
            <a:ext cx="4278877" cy="36488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Origine de Wolkswagen</a:t>
            </a:r>
          </a:p>
        </p:txBody>
      </p:sp>
      <p:sp>
        <p:nvSpPr>
          <p:cNvPr name="TextBox 11" id="11"/>
          <p:cNvSpPr txBox="true"/>
          <p:nvPr/>
        </p:nvSpPr>
        <p:spPr>
          <a:xfrm rot="0">
            <a:off x="11634316" y="6457305"/>
            <a:ext cx="3729318" cy="36488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Origine de Porsche</a:t>
            </a:r>
          </a:p>
        </p:txBody>
      </p:sp>
      <p:sp>
        <p:nvSpPr>
          <p:cNvPr name="TextBox 12" id="12"/>
          <p:cNvSpPr txBox="true"/>
          <p:nvPr/>
        </p:nvSpPr>
        <p:spPr>
          <a:xfrm rot="0">
            <a:off x="11634316" y="3964930"/>
            <a:ext cx="5624984"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rPr>
              <a:t>Fondée en 1937 sous le régime nazi en Allemagne. Son objectif initial était de produire une voiture abordable pour les masses, ce qui a abouti à la célèbre Volkswagen Coccinelle.</a:t>
            </a:r>
          </a:p>
          <a:p>
            <a:pPr algn="just">
              <a:lnSpc>
                <a:spcPts val="2800"/>
              </a:lnSpc>
            </a:pPr>
          </a:p>
          <a:p>
            <a:pPr algn="just">
              <a:lnSpc>
                <a:spcPts val="2800"/>
              </a:lnSpc>
            </a:pPr>
          </a:p>
        </p:txBody>
      </p:sp>
      <p:sp>
        <p:nvSpPr>
          <p:cNvPr name="TextBox 13" id="13"/>
          <p:cNvSpPr txBox="true"/>
          <p:nvPr/>
        </p:nvSpPr>
        <p:spPr>
          <a:xfrm rot="0">
            <a:off x="11666341" y="7173151"/>
            <a:ext cx="5592959" cy="1758950"/>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rPr>
              <a:t>Ferdinand Porsche, un ingénieur automobile renommé, a joué un rôle clé dans la conception de la Coccinelle. Il est également le fondateur de Porsche, la célèbre marque de voitures de sport.</a:t>
            </a:r>
          </a:p>
        </p:txBody>
      </p:sp>
      <p:grpSp>
        <p:nvGrpSpPr>
          <p:cNvPr name="Group 14" id="14"/>
          <p:cNvGrpSpPr/>
          <p:nvPr/>
        </p:nvGrpSpPr>
        <p:grpSpPr>
          <a:xfrm rot="0">
            <a:off x="17259300" y="8837195"/>
            <a:ext cx="1028700" cy="1459330"/>
            <a:chOff x="0" y="0"/>
            <a:chExt cx="270933" cy="384350"/>
          </a:xfrm>
        </p:grpSpPr>
        <p:sp>
          <p:nvSpPr>
            <p:cNvPr name="Freeform 15" id="15"/>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16" id="16"/>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2</a:t>
              </a:r>
            </a:p>
          </p:txBody>
        </p:sp>
      </p:gr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3705" y="809577"/>
            <a:ext cx="7799837" cy="5384816"/>
            <a:chOff x="0" y="0"/>
            <a:chExt cx="10399782" cy="7179755"/>
          </a:xfrm>
        </p:grpSpPr>
        <p:pic>
          <p:nvPicPr>
            <p:cNvPr name="Picture 3" id="3"/>
            <p:cNvPicPr>
              <a:picLocks noChangeAspect="true"/>
            </p:cNvPicPr>
            <p:nvPr/>
          </p:nvPicPr>
          <p:blipFill>
            <a:blip r:embed="rId3"/>
            <a:srcRect l="2018" t="0" r="2018" b="0"/>
            <a:stretch>
              <a:fillRect/>
            </a:stretch>
          </p:blipFill>
          <p:spPr>
            <a:xfrm flipH="false" flipV="false">
              <a:off x="0" y="0"/>
              <a:ext cx="10399782" cy="7179755"/>
            </a:xfrm>
            <a:prstGeom prst="rect">
              <a:avLst/>
            </a:prstGeom>
          </p:spPr>
        </p:pic>
      </p:grpSp>
      <p:grpSp>
        <p:nvGrpSpPr>
          <p:cNvPr name="Group 4" id="4"/>
          <p:cNvGrpSpPr/>
          <p:nvPr/>
        </p:nvGrpSpPr>
        <p:grpSpPr>
          <a:xfrm rot="0">
            <a:off x="5321596" y="3139116"/>
            <a:ext cx="5691177" cy="6338307"/>
            <a:chOff x="0" y="0"/>
            <a:chExt cx="7588236" cy="8451076"/>
          </a:xfrm>
        </p:grpSpPr>
        <p:pic>
          <p:nvPicPr>
            <p:cNvPr name="Picture 5" id="5"/>
            <p:cNvPicPr>
              <a:picLocks noChangeAspect="true"/>
            </p:cNvPicPr>
            <p:nvPr/>
          </p:nvPicPr>
          <p:blipFill>
            <a:blip r:embed="rId4"/>
            <a:srcRect l="10865" t="0" r="29311" b="0"/>
            <a:stretch>
              <a:fillRect/>
            </a:stretch>
          </p:blipFill>
          <p:spPr>
            <a:xfrm flipH="false" flipV="false">
              <a:off x="0" y="0"/>
              <a:ext cx="7588236" cy="8451076"/>
            </a:xfrm>
            <a:prstGeom prst="rect">
              <a:avLst/>
            </a:prstGeom>
          </p:spPr>
        </p:pic>
      </p:grpSp>
      <p:grpSp>
        <p:nvGrpSpPr>
          <p:cNvPr name="Group 6" id="6"/>
          <p:cNvGrpSpPr/>
          <p:nvPr/>
        </p:nvGrpSpPr>
        <p:grpSpPr>
          <a:xfrm rot="0">
            <a:off x="633705" y="6675454"/>
            <a:ext cx="4296031" cy="2801970"/>
            <a:chOff x="0" y="0"/>
            <a:chExt cx="1131465" cy="737967"/>
          </a:xfrm>
        </p:grpSpPr>
        <p:sp>
          <p:nvSpPr>
            <p:cNvPr name="Freeform 7" id="7"/>
            <p:cNvSpPr/>
            <p:nvPr/>
          </p:nvSpPr>
          <p:spPr>
            <a:xfrm flipH="false" flipV="false" rot="0">
              <a:off x="0" y="0"/>
              <a:ext cx="1131465" cy="737967"/>
            </a:xfrm>
            <a:custGeom>
              <a:avLst/>
              <a:gdLst/>
              <a:ahLst/>
              <a:cxnLst/>
              <a:rect r="r" b="b" t="t" l="l"/>
              <a:pathLst>
                <a:path h="737967" w="1131465">
                  <a:moveTo>
                    <a:pt x="0" y="0"/>
                  </a:moveTo>
                  <a:lnTo>
                    <a:pt x="1131465" y="0"/>
                  </a:lnTo>
                  <a:lnTo>
                    <a:pt x="1131465" y="737967"/>
                  </a:lnTo>
                  <a:lnTo>
                    <a:pt x="0" y="737967"/>
                  </a:lnTo>
                  <a:close/>
                </a:path>
              </a:pathLst>
            </a:custGeom>
            <a:solidFill>
              <a:srgbClr val="131313"/>
            </a:solidFill>
          </p:spPr>
        </p:sp>
        <p:sp>
          <p:nvSpPr>
            <p:cNvPr name="TextBox 8" id="8"/>
            <p:cNvSpPr txBox="true"/>
            <p:nvPr/>
          </p:nvSpPr>
          <p:spPr>
            <a:xfrm>
              <a:off x="0" y="28575"/>
              <a:ext cx="1131465" cy="709392"/>
            </a:xfrm>
            <a:prstGeom prst="rect">
              <a:avLst/>
            </a:prstGeom>
          </p:spPr>
          <p:txBody>
            <a:bodyPr anchor="ctr" rtlCol="false" tIns="50800" lIns="50800" bIns="50800" rIns="50800"/>
            <a:lstStyle/>
            <a:p>
              <a:pPr algn="ctr">
                <a:lnSpc>
                  <a:spcPts val="2714"/>
                </a:lnSpc>
              </a:pPr>
            </a:p>
          </p:txBody>
        </p:sp>
      </p:grpSp>
      <p:sp>
        <p:nvSpPr>
          <p:cNvPr name="TextBox 9" id="9"/>
          <p:cNvSpPr txBox="true"/>
          <p:nvPr/>
        </p:nvSpPr>
        <p:spPr>
          <a:xfrm rot="0">
            <a:off x="8964924" y="809577"/>
            <a:ext cx="4394524"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Historique entre les deux groupes</a:t>
            </a:r>
          </a:p>
        </p:txBody>
      </p:sp>
      <p:sp>
        <p:nvSpPr>
          <p:cNvPr name="TextBox 10" id="10"/>
          <p:cNvSpPr txBox="true"/>
          <p:nvPr/>
        </p:nvSpPr>
        <p:spPr>
          <a:xfrm rot="0">
            <a:off x="11698365" y="2671708"/>
            <a:ext cx="5237970" cy="379257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Relations entre Porsche et Wolkswagen:</a:t>
            </a:r>
          </a:p>
          <a:p>
            <a:pPr>
              <a:lnSpc>
                <a:spcPts val="2714"/>
              </a:lnSpc>
            </a:pPr>
          </a:p>
          <a:p>
            <a:pPr>
              <a:lnSpc>
                <a:spcPts val="2714"/>
              </a:lnSpc>
            </a:pPr>
            <a:r>
              <a:rPr lang="en-US" sz="2585">
                <a:solidFill>
                  <a:srgbClr val="131313"/>
                </a:solidFill>
                <a:latin typeface="Canva Sans"/>
              </a:rPr>
              <a:t>Les liens remontent à l'époque où Ferdinand Porsche a travaillé sur le développement de la Coccinelle. Par la suite, les deux sociétés ont entretenu des relations techniques et commerciales, bien que formellement indépendantes</a:t>
            </a:r>
            <a:r>
              <a:rPr lang="en-US" sz="2585">
                <a:solidFill>
                  <a:srgbClr val="131313"/>
                </a:solidFill>
                <a:latin typeface="Canva Sans Bold"/>
              </a:rPr>
              <a:t>.</a:t>
            </a:r>
          </a:p>
        </p:txBody>
      </p:sp>
      <p:sp>
        <p:nvSpPr>
          <p:cNvPr name="TextBox 11" id="11"/>
          <p:cNvSpPr txBox="true"/>
          <p:nvPr/>
        </p:nvSpPr>
        <p:spPr>
          <a:xfrm rot="0">
            <a:off x="11698365" y="6704029"/>
            <a:ext cx="5237970" cy="276387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Acquisition de parts de Wolkswagen par Porsche:</a:t>
            </a:r>
          </a:p>
          <a:p>
            <a:pPr algn="just">
              <a:lnSpc>
                <a:spcPts val="2714"/>
              </a:lnSpc>
            </a:pPr>
          </a:p>
          <a:p>
            <a:pPr algn="just">
              <a:lnSpc>
                <a:spcPts val="2714"/>
              </a:lnSpc>
            </a:pPr>
            <a:r>
              <a:rPr lang="en-US" sz="2585">
                <a:solidFill>
                  <a:srgbClr val="131313"/>
                </a:solidFill>
                <a:latin typeface="Canva Sans"/>
              </a:rPr>
              <a:t>Dans les années 2000, Porsche a commencé à acquérir des parts de Volkswagen au point où en 2005 Porsche détient plus de 20 % des parts de Volkswagen.</a:t>
            </a:r>
          </a:p>
        </p:txBody>
      </p:sp>
      <p:grpSp>
        <p:nvGrpSpPr>
          <p:cNvPr name="Group 12" id="12"/>
          <p:cNvGrpSpPr/>
          <p:nvPr/>
        </p:nvGrpSpPr>
        <p:grpSpPr>
          <a:xfrm rot="0">
            <a:off x="17259300" y="8827670"/>
            <a:ext cx="1028700" cy="1459330"/>
            <a:chOff x="0" y="0"/>
            <a:chExt cx="270933" cy="384350"/>
          </a:xfrm>
        </p:grpSpPr>
        <p:sp>
          <p:nvSpPr>
            <p:cNvPr name="Freeform 13" id="13"/>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14" id="14"/>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3</a:t>
              </a:r>
            </a:p>
          </p:txBody>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3705" y="809577"/>
            <a:ext cx="7799837" cy="5384816"/>
            <a:chOff x="0" y="0"/>
            <a:chExt cx="10399782" cy="7179755"/>
          </a:xfrm>
        </p:grpSpPr>
        <p:pic>
          <p:nvPicPr>
            <p:cNvPr name="Picture 3" id="3"/>
            <p:cNvPicPr>
              <a:picLocks noChangeAspect="true"/>
            </p:cNvPicPr>
            <p:nvPr/>
          </p:nvPicPr>
          <p:blipFill>
            <a:blip r:embed="rId3"/>
            <a:srcRect l="2018" t="0" r="2018" b="0"/>
            <a:stretch>
              <a:fillRect/>
            </a:stretch>
          </p:blipFill>
          <p:spPr>
            <a:xfrm flipH="false" flipV="false">
              <a:off x="0" y="0"/>
              <a:ext cx="10399782" cy="7179755"/>
            </a:xfrm>
            <a:prstGeom prst="rect">
              <a:avLst/>
            </a:prstGeom>
          </p:spPr>
        </p:pic>
      </p:grpSp>
      <p:grpSp>
        <p:nvGrpSpPr>
          <p:cNvPr name="Group 4" id="4"/>
          <p:cNvGrpSpPr/>
          <p:nvPr/>
        </p:nvGrpSpPr>
        <p:grpSpPr>
          <a:xfrm rot="0">
            <a:off x="5321596" y="3139116"/>
            <a:ext cx="5691177" cy="6338307"/>
            <a:chOff x="0" y="0"/>
            <a:chExt cx="7588236" cy="8451076"/>
          </a:xfrm>
        </p:grpSpPr>
        <p:pic>
          <p:nvPicPr>
            <p:cNvPr name="Picture 5" id="5"/>
            <p:cNvPicPr>
              <a:picLocks noChangeAspect="true"/>
            </p:cNvPicPr>
            <p:nvPr/>
          </p:nvPicPr>
          <p:blipFill>
            <a:blip r:embed="rId4"/>
            <a:srcRect l="10865" t="0" r="29311" b="0"/>
            <a:stretch>
              <a:fillRect/>
            </a:stretch>
          </p:blipFill>
          <p:spPr>
            <a:xfrm flipH="false" flipV="false">
              <a:off x="0" y="0"/>
              <a:ext cx="7588236" cy="8451076"/>
            </a:xfrm>
            <a:prstGeom prst="rect">
              <a:avLst/>
            </a:prstGeom>
          </p:spPr>
        </p:pic>
      </p:grpSp>
      <p:grpSp>
        <p:nvGrpSpPr>
          <p:cNvPr name="Group 6" id="6"/>
          <p:cNvGrpSpPr/>
          <p:nvPr/>
        </p:nvGrpSpPr>
        <p:grpSpPr>
          <a:xfrm rot="0">
            <a:off x="633705" y="6675454"/>
            <a:ext cx="4296031" cy="2801970"/>
            <a:chOff x="0" y="0"/>
            <a:chExt cx="1131465" cy="737967"/>
          </a:xfrm>
        </p:grpSpPr>
        <p:sp>
          <p:nvSpPr>
            <p:cNvPr name="Freeform 7" id="7"/>
            <p:cNvSpPr/>
            <p:nvPr/>
          </p:nvSpPr>
          <p:spPr>
            <a:xfrm flipH="false" flipV="false" rot="0">
              <a:off x="0" y="0"/>
              <a:ext cx="1131465" cy="737967"/>
            </a:xfrm>
            <a:custGeom>
              <a:avLst/>
              <a:gdLst/>
              <a:ahLst/>
              <a:cxnLst/>
              <a:rect r="r" b="b" t="t" l="l"/>
              <a:pathLst>
                <a:path h="737967" w="1131465">
                  <a:moveTo>
                    <a:pt x="0" y="0"/>
                  </a:moveTo>
                  <a:lnTo>
                    <a:pt x="1131465" y="0"/>
                  </a:lnTo>
                  <a:lnTo>
                    <a:pt x="1131465" y="737967"/>
                  </a:lnTo>
                  <a:lnTo>
                    <a:pt x="0" y="737967"/>
                  </a:lnTo>
                  <a:close/>
                </a:path>
              </a:pathLst>
            </a:custGeom>
            <a:solidFill>
              <a:srgbClr val="131313"/>
            </a:solidFill>
          </p:spPr>
        </p:sp>
        <p:sp>
          <p:nvSpPr>
            <p:cNvPr name="TextBox 8" id="8"/>
            <p:cNvSpPr txBox="true"/>
            <p:nvPr/>
          </p:nvSpPr>
          <p:spPr>
            <a:xfrm>
              <a:off x="0" y="28575"/>
              <a:ext cx="1131465" cy="709392"/>
            </a:xfrm>
            <a:prstGeom prst="rect">
              <a:avLst/>
            </a:prstGeom>
          </p:spPr>
          <p:txBody>
            <a:bodyPr anchor="ctr" rtlCol="false" tIns="50800" lIns="50800" bIns="50800" rIns="50800"/>
            <a:lstStyle/>
            <a:p>
              <a:pPr algn="ctr">
                <a:lnSpc>
                  <a:spcPts val="2714"/>
                </a:lnSpc>
              </a:pPr>
            </a:p>
          </p:txBody>
        </p:sp>
      </p:grpSp>
      <p:sp>
        <p:nvSpPr>
          <p:cNvPr name="TextBox 9" id="9"/>
          <p:cNvSpPr txBox="true"/>
          <p:nvPr/>
        </p:nvSpPr>
        <p:spPr>
          <a:xfrm rot="0">
            <a:off x="8989534" y="1411293"/>
            <a:ext cx="4394524"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Historique entre les deux groupes</a:t>
            </a:r>
          </a:p>
        </p:txBody>
      </p:sp>
      <p:sp>
        <p:nvSpPr>
          <p:cNvPr name="TextBox 10" id="10"/>
          <p:cNvSpPr txBox="true"/>
          <p:nvPr/>
        </p:nvSpPr>
        <p:spPr>
          <a:xfrm rot="0">
            <a:off x="11634316" y="3167691"/>
            <a:ext cx="4777786" cy="709098"/>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Intégration de Porsche dans le groupe Wolkswagen</a:t>
            </a:r>
          </a:p>
        </p:txBody>
      </p:sp>
      <p:sp>
        <p:nvSpPr>
          <p:cNvPr name="TextBox 11" id="11"/>
          <p:cNvSpPr txBox="true"/>
          <p:nvPr/>
        </p:nvSpPr>
        <p:spPr>
          <a:xfrm rot="0">
            <a:off x="11634316" y="6507297"/>
            <a:ext cx="4745761" cy="364887"/>
          </a:xfrm>
          <a:prstGeom prst="rect">
            <a:avLst/>
          </a:prstGeom>
        </p:spPr>
        <p:txBody>
          <a:bodyPr anchor="t" rtlCol="false" tIns="0" lIns="0" bIns="0" rIns="0">
            <a:spAutoFit/>
          </a:bodyPr>
          <a:lstStyle/>
          <a:p>
            <a:pPr>
              <a:lnSpc>
                <a:spcPts val="2714"/>
              </a:lnSpc>
            </a:pPr>
            <a:r>
              <a:rPr lang="en-US" sz="2585">
                <a:solidFill>
                  <a:srgbClr val="131313"/>
                </a:solidFill>
                <a:latin typeface="Canva Sans Bold"/>
              </a:rPr>
              <a:t>Nature de la fusion</a:t>
            </a:r>
          </a:p>
        </p:txBody>
      </p:sp>
      <p:sp>
        <p:nvSpPr>
          <p:cNvPr name="TextBox 12" id="12"/>
          <p:cNvSpPr txBox="true"/>
          <p:nvPr/>
        </p:nvSpPr>
        <p:spPr>
          <a:xfrm rot="0">
            <a:off x="11634316" y="3989778"/>
            <a:ext cx="5910075"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rPr>
              <a:t>En 2012, Volkswagen a acquis Porsche AG, faisant de la marque de voitures de sport une filiale à part entière du groupe Volkswagen. Cependant, Porsche conserve une grande autonomie dans sa gestion et continue à opérer en tant que marque distincte au sein du groupe.</a:t>
            </a:r>
          </a:p>
          <a:p>
            <a:pPr>
              <a:lnSpc>
                <a:spcPts val="2800"/>
              </a:lnSpc>
            </a:pPr>
          </a:p>
        </p:txBody>
      </p:sp>
      <p:sp>
        <p:nvSpPr>
          <p:cNvPr name="TextBox 13" id="13"/>
          <p:cNvSpPr txBox="true"/>
          <p:nvPr/>
        </p:nvSpPr>
        <p:spPr>
          <a:xfrm rot="0">
            <a:off x="11634316" y="7013623"/>
            <a:ext cx="5878050" cy="2463800"/>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rPr>
              <a:t>La fusion entre Porsche SE et Volkswagen AG en 2012 était une fusion entre égaux, également connue sous le nom de fusion horizontale. Ce type de fusion implique la combinaison de deux entreprises qui opèrent dans le même secteur d'activité et qui sont de taille et de statut similaire.</a:t>
            </a:r>
          </a:p>
        </p:txBody>
      </p:sp>
      <p:grpSp>
        <p:nvGrpSpPr>
          <p:cNvPr name="Group 14" id="14"/>
          <p:cNvGrpSpPr/>
          <p:nvPr/>
        </p:nvGrpSpPr>
        <p:grpSpPr>
          <a:xfrm rot="0">
            <a:off x="17544391" y="8827670"/>
            <a:ext cx="743609" cy="1459330"/>
            <a:chOff x="0" y="0"/>
            <a:chExt cx="195848" cy="384350"/>
          </a:xfrm>
        </p:grpSpPr>
        <p:sp>
          <p:nvSpPr>
            <p:cNvPr name="Freeform 15" id="15"/>
            <p:cNvSpPr/>
            <p:nvPr/>
          </p:nvSpPr>
          <p:spPr>
            <a:xfrm flipH="false" flipV="false" rot="0">
              <a:off x="0" y="0"/>
              <a:ext cx="195848" cy="384350"/>
            </a:xfrm>
            <a:custGeom>
              <a:avLst/>
              <a:gdLst/>
              <a:ahLst/>
              <a:cxnLst/>
              <a:rect r="r" b="b" t="t" l="l"/>
              <a:pathLst>
                <a:path h="384350" w="195848">
                  <a:moveTo>
                    <a:pt x="0" y="0"/>
                  </a:moveTo>
                  <a:lnTo>
                    <a:pt x="195848" y="0"/>
                  </a:lnTo>
                  <a:lnTo>
                    <a:pt x="195848" y="384350"/>
                  </a:lnTo>
                  <a:lnTo>
                    <a:pt x="0" y="384350"/>
                  </a:lnTo>
                  <a:close/>
                </a:path>
              </a:pathLst>
            </a:custGeom>
            <a:solidFill>
              <a:srgbClr val="373638"/>
            </a:solidFill>
          </p:spPr>
        </p:sp>
        <p:sp>
          <p:nvSpPr>
            <p:cNvPr name="TextBox 16" id="16"/>
            <p:cNvSpPr txBox="true"/>
            <p:nvPr/>
          </p:nvSpPr>
          <p:spPr>
            <a:xfrm>
              <a:off x="0" y="28575"/>
              <a:ext cx="195848"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4</a:t>
              </a:r>
            </a:p>
          </p:txBody>
        </p:sp>
      </p:grpSp>
    </p:spTree>
  </p:cSld>
  <p:clrMapOvr>
    <a:masterClrMapping/>
  </p:clrMapOvr>
  <p:transition spd="slow">
    <p:fade/>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705976" y="2435678"/>
            <a:ext cx="2564015" cy="2459303"/>
            <a:chOff x="0" y="0"/>
            <a:chExt cx="812800" cy="779606"/>
          </a:xfrm>
        </p:grpSpPr>
        <p:sp>
          <p:nvSpPr>
            <p:cNvPr name="Freeform 3" id="3"/>
            <p:cNvSpPr/>
            <p:nvPr/>
          </p:nvSpPr>
          <p:spPr>
            <a:xfrm flipH="false" flipV="false" rot="0">
              <a:off x="0" y="0"/>
              <a:ext cx="812800" cy="779606"/>
            </a:xfrm>
            <a:custGeom>
              <a:avLst/>
              <a:gdLst/>
              <a:ahLst/>
              <a:cxnLst/>
              <a:rect r="r" b="b" t="t" l="l"/>
              <a:pathLst>
                <a:path h="779606" w="812800">
                  <a:moveTo>
                    <a:pt x="609600" y="0"/>
                  </a:moveTo>
                  <a:lnTo>
                    <a:pt x="0" y="0"/>
                  </a:lnTo>
                  <a:lnTo>
                    <a:pt x="203200" y="779606"/>
                  </a:lnTo>
                  <a:lnTo>
                    <a:pt x="812800" y="779606"/>
                  </a:lnTo>
                  <a:lnTo>
                    <a:pt x="609600" y="0"/>
                  </a:lnTo>
                  <a:close/>
                </a:path>
              </a:pathLst>
            </a:custGeom>
            <a:solidFill>
              <a:srgbClr val="202020"/>
            </a:solidFill>
            <a:ln w="12700">
              <a:solidFill>
                <a:srgbClr val="000000"/>
              </a:solidFill>
            </a:ln>
          </p:spPr>
        </p:sp>
      </p:grpSp>
      <p:grpSp>
        <p:nvGrpSpPr>
          <p:cNvPr name="Group 4" id="4"/>
          <p:cNvGrpSpPr/>
          <p:nvPr/>
        </p:nvGrpSpPr>
        <p:grpSpPr>
          <a:xfrm rot="0">
            <a:off x="5408052" y="5802110"/>
            <a:ext cx="2748180" cy="2410549"/>
            <a:chOff x="0" y="0"/>
            <a:chExt cx="871181" cy="764151"/>
          </a:xfrm>
        </p:grpSpPr>
        <p:sp>
          <p:nvSpPr>
            <p:cNvPr name="Freeform 5" id="5"/>
            <p:cNvSpPr/>
            <p:nvPr/>
          </p:nvSpPr>
          <p:spPr>
            <a:xfrm flipH="false" flipV="false" rot="0">
              <a:off x="0" y="0"/>
              <a:ext cx="871181" cy="764151"/>
            </a:xfrm>
            <a:custGeom>
              <a:avLst/>
              <a:gdLst/>
              <a:ahLst/>
              <a:cxnLst/>
              <a:rect r="r" b="b" t="t" l="l"/>
              <a:pathLst>
                <a:path h="764151" w="871181">
                  <a:moveTo>
                    <a:pt x="667981" y="0"/>
                  </a:moveTo>
                  <a:lnTo>
                    <a:pt x="0" y="0"/>
                  </a:lnTo>
                  <a:lnTo>
                    <a:pt x="203200" y="764151"/>
                  </a:lnTo>
                  <a:lnTo>
                    <a:pt x="871181" y="764151"/>
                  </a:lnTo>
                  <a:lnTo>
                    <a:pt x="667981" y="0"/>
                  </a:lnTo>
                  <a:close/>
                </a:path>
              </a:pathLst>
            </a:custGeom>
            <a:solidFill>
              <a:srgbClr val="202020"/>
            </a:solidFill>
            <a:ln w="12700">
              <a:solidFill>
                <a:srgbClr val="000000"/>
              </a:solidFill>
            </a:ln>
          </p:spPr>
        </p:sp>
      </p:grpSp>
      <p:grpSp>
        <p:nvGrpSpPr>
          <p:cNvPr name="Group 6" id="6"/>
          <p:cNvGrpSpPr/>
          <p:nvPr/>
        </p:nvGrpSpPr>
        <p:grpSpPr>
          <a:xfrm rot="0">
            <a:off x="9384900" y="5802110"/>
            <a:ext cx="2694025" cy="2410549"/>
            <a:chOff x="0" y="0"/>
            <a:chExt cx="854014" cy="764151"/>
          </a:xfrm>
        </p:grpSpPr>
        <p:sp>
          <p:nvSpPr>
            <p:cNvPr name="Freeform 7" id="7"/>
            <p:cNvSpPr/>
            <p:nvPr/>
          </p:nvSpPr>
          <p:spPr>
            <a:xfrm flipH="false" flipV="false" rot="0">
              <a:off x="0" y="0"/>
              <a:ext cx="854014" cy="764151"/>
            </a:xfrm>
            <a:custGeom>
              <a:avLst/>
              <a:gdLst/>
              <a:ahLst/>
              <a:cxnLst/>
              <a:rect r="r" b="b" t="t" l="l"/>
              <a:pathLst>
                <a:path h="764151" w="854014">
                  <a:moveTo>
                    <a:pt x="650814" y="0"/>
                  </a:moveTo>
                  <a:lnTo>
                    <a:pt x="0" y="0"/>
                  </a:lnTo>
                  <a:lnTo>
                    <a:pt x="203200" y="764151"/>
                  </a:lnTo>
                  <a:lnTo>
                    <a:pt x="854014" y="764151"/>
                  </a:lnTo>
                  <a:lnTo>
                    <a:pt x="650814" y="0"/>
                  </a:lnTo>
                  <a:close/>
                </a:path>
              </a:pathLst>
            </a:custGeom>
            <a:solidFill>
              <a:srgbClr val="202020"/>
            </a:solidFill>
            <a:ln w="12700">
              <a:solidFill>
                <a:srgbClr val="000000"/>
              </a:solidFill>
            </a:ln>
          </p:spPr>
        </p:sp>
      </p:grpSp>
      <p:grpSp>
        <p:nvGrpSpPr>
          <p:cNvPr name="Group 8" id="8"/>
          <p:cNvGrpSpPr/>
          <p:nvPr/>
        </p:nvGrpSpPr>
        <p:grpSpPr>
          <a:xfrm rot="0">
            <a:off x="9563664" y="2531893"/>
            <a:ext cx="2791532" cy="2363088"/>
            <a:chOff x="0" y="0"/>
            <a:chExt cx="884924" cy="749106"/>
          </a:xfrm>
        </p:grpSpPr>
        <p:sp>
          <p:nvSpPr>
            <p:cNvPr name="Freeform 9" id="9"/>
            <p:cNvSpPr/>
            <p:nvPr/>
          </p:nvSpPr>
          <p:spPr>
            <a:xfrm flipH="false" flipV="false" rot="0">
              <a:off x="0" y="0"/>
              <a:ext cx="884924" cy="749106"/>
            </a:xfrm>
            <a:custGeom>
              <a:avLst/>
              <a:gdLst/>
              <a:ahLst/>
              <a:cxnLst/>
              <a:rect r="r" b="b" t="t" l="l"/>
              <a:pathLst>
                <a:path h="749106" w="884924">
                  <a:moveTo>
                    <a:pt x="681724" y="0"/>
                  </a:moveTo>
                  <a:lnTo>
                    <a:pt x="0" y="0"/>
                  </a:lnTo>
                  <a:lnTo>
                    <a:pt x="203200" y="749106"/>
                  </a:lnTo>
                  <a:lnTo>
                    <a:pt x="884924" y="749106"/>
                  </a:lnTo>
                  <a:lnTo>
                    <a:pt x="681724" y="0"/>
                  </a:lnTo>
                  <a:close/>
                </a:path>
              </a:pathLst>
            </a:custGeom>
            <a:solidFill>
              <a:srgbClr val="202020"/>
            </a:solidFill>
            <a:ln w="12700">
              <a:solidFill>
                <a:srgbClr val="000000"/>
              </a:solidFill>
            </a:ln>
          </p:spPr>
        </p:sp>
      </p:grpSp>
      <p:sp>
        <p:nvSpPr>
          <p:cNvPr name="TextBox 10" id="10"/>
          <p:cNvSpPr txBox="true"/>
          <p:nvPr/>
        </p:nvSpPr>
        <p:spPr>
          <a:xfrm rot="0">
            <a:off x="6110735" y="3119689"/>
            <a:ext cx="1640738" cy="464820"/>
          </a:xfrm>
          <a:prstGeom prst="rect">
            <a:avLst/>
          </a:prstGeom>
        </p:spPr>
        <p:txBody>
          <a:bodyPr anchor="t" rtlCol="false" tIns="0" lIns="0" bIns="0" rIns="0">
            <a:spAutoFit/>
          </a:bodyPr>
          <a:lstStyle/>
          <a:p>
            <a:pPr algn="ctr">
              <a:lnSpc>
                <a:spcPts val="3779"/>
              </a:lnSpc>
            </a:pPr>
            <a:r>
              <a:rPr lang="en-US" sz="2699">
                <a:solidFill>
                  <a:srgbClr val="FFFFFF"/>
                </a:solidFill>
                <a:latin typeface="Open Sans Bold"/>
              </a:rPr>
              <a:t>Forces</a:t>
            </a:r>
          </a:p>
        </p:txBody>
      </p:sp>
      <p:sp>
        <p:nvSpPr>
          <p:cNvPr name="TextBox 11" id="11"/>
          <p:cNvSpPr txBox="true"/>
          <p:nvPr/>
        </p:nvSpPr>
        <p:spPr>
          <a:xfrm rot="0">
            <a:off x="9854664" y="3012068"/>
            <a:ext cx="1917010" cy="481330"/>
          </a:xfrm>
          <a:prstGeom prst="rect">
            <a:avLst/>
          </a:prstGeom>
        </p:spPr>
        <p:txBody>
          <a:bodyPr anchor="t" rtlCol="false" tIns="0" lIns="0" bIns="0" rIns="0">
            <a:spAutoFit/>
          </a:bodyPr>
          <a:lstStyle/>
          <a:p>
            <a:pPr algn="ctr">
              <a:lnSpc>
                <a:spcPts val="3919"/>
              </a:lnSpc>
            </a:pPr>
            <a:r>
              <a:rPr lang="en-US" sz="2799">
                <a:solidFill>
                  <a:srgbClr val="FFFFFF"/>
                </a:solidFill>
                <a:latin typeface="Open Sans Bold"/>
              </a:rPr>
              <a:t>Faiblesses</a:t>
            </a:r>
          </a:p>
        </p:txBody>
      </p:sp>
      <p:sp>
        <p:nvSpPr>
          <p:cNvPr name="TextBox 12" id="12"/>
          <p:cNvSpPr txBox="true"/>
          <p:nvPr/>
        </p:nvSpPr>
        <p:spPr>
          <a:xfrm rot="0">
            <a:off x="5812811" y="6510885"/>
            <a:ext cx="1938662" cy="448310"/>
          </a:xfrm>
          <a:prstGeom prst="rect">
            <a:avLst/>
          </a:prstGeom>
        </p:spPr>
        <p:txBody>
          <a:bodyPr anchor="t" rtlCol="false" tIns="0" lIns="0" bIns="0" rIns="0">
            <a:spAutoFit/>
          </a:bodyPr>
          <a:lstStyle/>
          <a:p>
            <a:pPr algn="ctr">
              <a:lnSpc>
                <a:spcPts val="3639"/>
              </a:lnSpc>
            </a:pPr>
            <a:r>
              <a:rPr lang="en-US" sz="2599">
                <a:solidFill>
                  <a:srgbClr val="FFFFFF"/>
                </a:solidFill>
                <a:latin typeface="Open Sans Bold"/>
              </a:rPr>
              <a:t>Possibilités</a:t>
            </a:r>
          </a:p>
        </p:txBody>
      </p:sp>
      <p:sp>
        <p:nvSpPr>
          <p:cNvPr name="TextBox 13" id="13"/>
          <p:cNvSpPr txBox="true"/>
          <p:nvPr/>
        </p:nvSpPr>
        <p:spPr>
          <a:xfrm rot="0">
            <a:off x="9854664" y="6543906"/>
            <a:ext cx="1754497" cy="464820"/>
          </a:xfrm>
          <a:prstGeom prst="rect">
            <a:avLst/>
          </a:prstGeom>
        </p:spPr>
        <p:txBody>
          <a:bodyPr anchor="t" rtlCol="false" tIns="0" lIns="0" bIns="0" rIns="0">
            <a:spAutoFit/>
          </a:bodyPr>
          <a:lstStyle/>
          <a:p>
            <a:pPr algn="ctr">
              <a:lnSpc>
                <a:spcPts val="3779"/>
              </a:lnSpc>
            </a:pPr>
            <a:r>
              <a:rPr lang="en-US" sz="2699">
                <a:solidFill>
                  <a:srgbClr val="FFFFFF"/>
                </a:solidFill>
                <a:latin typeface="Open Sans Bold"/>
              </a:rPr>
              <a:t>Ménaces</a:t>
            </a:r>
          </a:p>
        </p:txBody>
      </p:sp>
      <p:sp>
        <p:nvSpPr>
          <p:cNvPr name="TextBox 14" id="14"/>
          <p:cNvSpPr txBox="true"/>
          <p:nvPr/>
        </p:nvSpPr>
        <p:spPr>
          <a:xfrm rot="0">
            <a:off x="809353" y="2575022"/>
            <a:ext cx="4712458" cy="2985135"/>
          </a:xfrm>
          <a:prstGeom prst="rect">
            <a:avLst/>
          </a:prstGeom>
        </p:spPr>
        <p:txBody>
          <a:bodyPr anchor="t" rtlCol="false" tIns="0" lIns="0" bIns="0" rIns="0">
            <a:spAutoFit/>
          </a:bodyPr>
          <a:lstStyle/>
          <a:p>
            <a:pPr algn="ctr" marL="431797" indent="-215899" lvl="1">
              <a:lnSpc>
                <a:spcPts val="2799"/>
              </a:lnSpc>
              <a:buFont typeface="Arial"/>
              <a:buChar char="•"/>
            </a:pPr>
            <a:r>
              <a:rPr lang="en-US" sz="1999">
                <a:solidFill>
                  <a:srgbClr val="000000"/>
                </a:solidFill>
                <a:latin typeface="Open Sans Bold"/>
              </a:rPr>
              <a:t>Marques f</a:t>
            </a:r>
            <a:r>
              <a:rPr lang="en-US" sz="1999">
                <a:solidFill>
                  <a:srgbClr val="000000"/>
                </a:solidFill>
                <a:latin typeface="Open Sans Bold"/>
              </a:rPr>
              <a:t>ortes et bien établies</a:t>
            </a:r>
          </a:p>
          <a:p>
            <a:pPr algn="ctr">
              <a:lnSpc>
                <a:spcPts val="2799"/>
              </a:lnSpc>
            </a:pPr>
          </a:p>
          <a:p>
            <a:pPr algn="ctr" marL="431797" indent="-215899" lvl="1">
              <a:lnSpc>
                <a:spcPts val="2799"/>
              </a:lnSpc>
              <a:buFont typeface="Arial"/>
              <a:buChar char="•"/>
            </a:pPr>
            <a:r>
              <a:rPr lang="en-US" sz="1999">
                <a:solidFill>
                  <a:srgbClr val="000000"/>
                </a:solidFill>
                <a:latin typeface="Open Sans Bold"/>
              </a:rPr>
              <a:t>Expertise technologique complémentaire</a:t>
            </a:r>
          </a:p>
          <a:p>
            <a:pPr algn="ctr">
              <a:lnSpc>
                <a:spcPts val="2799"/>
              </a:lnSpc>
            </a:pPr>
          </a:p>
          <a:p>
            <a:pPr algn="ctr" marL="431797" indent="-215899" lvl="1">
              <a:lnSpc>
                <a:spcPts val="2799"/>
              </a:lnSpc>
              <a:buFont typeface="Arial"/>
              <a:buChar char="•"/>
            </a:pPr>
            <a:r>
              <a:rPr lang="en-US" sz="1999">
                <a:solidFill>
                  <a:srgbClr val="000000"/>
                </a:solidFill>
                <a:latin typeface="Open Sans Bold"/>
              </a:rPr>
              <a:t>Portefeuille diversifié de produits</a:t>
            </a:r>
          </a:p>
          <a:p>
            <a:pPr algn="ctr">
              <a:lnSpc>
                <a:spcPts val="7279"/>
              </a:lnSpc>
            </a:pPr>
          </a:p>
        </p:txBody>
      </p:sp>
      <p:sp>
        <p:nvSpPr>
          <p:cNvPr name="TextBox 15" id="15"/>
          <p:cNvSpPr txBox="true"/>
          <p:nvPr/>
        </p:nvSpPr>
        <p:spPr>
          <a:xfrm rot="0">
            <a:off x="12546842" y="2493793"/>
            <a:ext cx="4712458" cy="2632710"/>
          </a:xfrm>
          <a:prstGeom prst="rect">
            <a:avLst/>
          </a:prstGeom>
        </p:spPr>
        <p:txBody>
          <a:bodyPr anchor="t" rtlCol="false" tIns="0" lIns="0" bIns="0" rIns="0">
            <a:spAutoFit/>
          </a:bodyPr>
          <a:lstStyle/>
          <a:p>
            <a:pPr algn="ctr" marL="431797" indent="-215899" lvl="1">
              <a:lnSpc>
                <a:spcPts val="2799"/>
              </a:lnSpc>
              <a:buFont typeface="Arial"/>
              <a:buChar char="•"/>
            </a:pPr>
            <a:r>
              <a:rPr lang="en-US" sz="1999">
                <a:solidFill>
                  <a:srgbClr val="000000"/>
                </a:solidFill>
                <a:latin typeface="Open Sans Bold"/>
              </a:rPr>
              <a:t>Dépendance aux marchés européens</a:t>
            </a:r>
          </a:p>
          <a:p>
            <a:pPr algn="ctr">
              <a:lnSpc>
                <a:spcPts val="2799"/>
              </a:lnSpc>
            </a:pPr>
          </a:p>
          <a:p>
            <a:pPr algn="ctr" marL="431797" indent="-215899" lvl="1">
              <a:lnSpc>
                <a:spcPts val="2799"/>
              </a:lnSpc>
              <a:buFont typeface="Arial"/>
              <a:buChar char="•"/>
            </a:pPr>
            <a:r>
              <a:rPr lang="en-US" sz="1999">
                <a:solidFill>
                  <a:srgbClr val="000000"/>
                </a:solidFill>
                <a:latin typeface="Open Sans Bold"/>
              </a:rPr>
              <a:t>Risque de concurrence accrue sur le marché mondial</a:t>
            </a:r>
          </a:p>
          <a:p>
            <a:pPr algn="ctr">
              <a:lnSpc>
                <a:spcPts val="7279"/>
              </a:lnSpc>
            </a:pPr>
          </a:p>
        </p:txBody>
      </p:sp>
      <p:sp>
        <p:nvSpPr>
          <p:cNvPr name="TextBox 16" id="16"/>
          <p:cNvSpPr txBox="true"/>
          <p:nvPr/>
        </p:nvSpPr>
        <p:spPr>
          <a:xfrm rot="0">
            <a:off x="695594" y="6042140"/>
            <a:ext cx="4712458" cy="2280285"/>
          </a:xfrm>
          <a:prstGeom prst="rect">
            <a:avLst/>
          </a:prstGeom>
        </p:spPr>
        <p:txBody>
          <a:bodyPr anchor="t" rtlCol="false" tIns="0" lIns="0" bIns="0" rIns="0">
            <a:spAutoFit/>
          </a:bodyPr>
          <a:lstStyle/>
          <a:p>
            <a:pPr algn="ctr" marL="431797" indent="-215899" lvl="1">
              <a:lnSpc>
                <a:spcPts val="2799"/>
              </a:lnSpc>
              <a:buFont typeface="Arial"/>
              <a:buChar char="•"/>
            </a:pPr>
            <a:r>
              <a:rPr lang="en-US" sz="1999">
                <a:solidFill>
                  <a:srgbClr val="000000"/>
                </a:solidFill>
                <a:latin typeface="Open Sans Bold"/>
              </a:rPr>
              <a:t>Réalisation d'économies d'échelle</a:t>
            </a:r>
          </a:p>
          <a:p>
            <a:pPr algn="ctr">
              <a:lnSpc>
                <a:spcPts val="2799"/>
              </a:lnSpc>
            </a:pPr>
          </a:p>
          <a:p>
            <a:pPr algn="ctr" marL="431797" indent="-215899" lvl="1">
              <a:lnSpc>
                <a:spcPts val="2799"/>
              </a:lnSpc>
              <a:buFont typeface="Arial"/>
              <a:buChar char="•"/>
            </a:pPr>
            <a:r>
              <a:rPr lang="en-US" sz="1999">
                <a:solidFill>
                  <a:srgbClr val="000000"/>
                </a:solidFill>
                <a:latin typeface="Open Sans Bold"/>
              </a:rPr>
              <a:t>Expansion sur les marchés émergents</a:t>
            </a:r>
          </a:p>
          <a:p>
            <a:pPr algn="ctr">
              <a:lnSpc>
                <a:spcPts val="7279"/>
              </a:lnSpc>
            </a:pPr>
          </a:p>
        </p:txBody>
      </p:sp>
      <p:sp>
        <p:nvSpPr>
          <p:cNvPr name="TextBox 17" id="17"/>
          <p:cNvSpPr txBox="true"/>
          <p:nvPr/>
        </p:nvSpPr>
        <p:spPr>
          <a:xfrm rot="0">
            <a:off x="12546842" y="6114963"/>
            <a:ext cx="4712458" cy="1749425"/>
          </a:xfrm>
          <a:prstGeom prst="rect">
            <a:avLst/>
          </a:prstGeom>
        </p:spPr>
        <p:txBody>
          <a:bodyPr anchor="t" rtlCol="false" tIns="0" lIns="0" bIns="0" rIns="0">
            <a:spAutoFit/>
          </a:bodyPr>
          <a:lstStyle/>
          <a:p>
            <a:pPr algn="ctr" marL="431797" indent="-215899" lvl="1">
              <a:lnSpc>
                <a:spcPts val="2799"/>
              </a:lnSpc>
              <a:buFont typeface="Arial"/>
              <a:buChar char="•"/>
            </a:pPr>
            <a:r>
              <a:rPr lang="en-US" sz="1999">
                <a:solidFill>
                  <a:srgbClr val="000000"/>
                </a:solidFill>
                <a:latin typeface="Open Sans Bold"/>
              </a:rPr>
              <a:t>Risques réglementaires liés à la fusion</a:t>
            </a:r>
          </a:p>
          <a:p>
            <a:pPr algn="ctr">
              <a:lnSpc>
                <a:spcPts val="2799"/>
              </a:lnSpc>
            </a:pPr>
          </a:p>
          <a:p>
            <a:pPr algn="ctr" marL="431797" indent="-215899" lvl="1">
              <a:lnSpc>
                <a:spcPts val="2799"/>
              </a:lnSpc>
              <a:buFont typeface="Arial"/>
              <a:buChar char="•"/>
            </a:pPr>
            <a:r>
              <a:rPr lang="en-US" sz="1999">
                <a:solidFill>
                  <a:srgbClr val="000000"/>
                </a:solidFill>
                <a:latin typeface="Open Sans Bold"/>
              </a:rPr>
              <a:t>Résistance des employés face au changements </a:t>
            </a:r>
          </a:p>
        </p:txBody>
      </p:sp>
      <p:sp>
        <p:nvSpPr>
          <p:cNvPr name="TextBox 18" id="18"/>
          <p:cNvSpPr txBox="true"/>
          <p:nvPr/>
        </p:nvSpPr>
        <p:spPr>
          <a:xfrm rot="0">
            <a:off x="6931104" y="377771"/>
            <a:ext cx="3258086" cy="921203"/>
          </a:xfrm>
          <a:prstGeom prst="rect">
            <a:avLst/>
          </a:prstGeom>
        </p:spPr>
        <p:txBody>
          <a:bodyPr anchor="t" rtlCol="false" tIns="0" lIns="0" bIns="0" rIns="0">
            <a:spAutoFit/>
          </a:bodyPr>
          <a:lstStyle/>
          <a:p>
            <a:pPr>
              <a:lnSpc>
                <a:spcPts val="7333"/>
              </a:lnSpc>
            </a:pPr>
            <a:r>
              <a:rPr lang="en-US" sz="6111">
                <a:solidFill>
                  <a:srgbClr val="131313"/>
                </a:solidFill>
                <a:latin typeface="Canva Sans Bold"/>
              </a:rPr>
              <a:t>SWOT</a:t>
            </a:r>
          </a:p>
        </p:txBody>
      </p:sp>
      <p:grpSp>
        <p:nvGrpSpPr>
          <p:cNvPr name="Group 19" id="19"/>
          <p:cNvGrpSpPr/>
          <p:nvPr/>
        </p:nvGrpSpPr>
        <p:grpSpPr>
          <a:xfrm rot="0">
            <a:off x="17259300" y="8827670"/>
            <a:ext cx="1028700" cy="1459330"/>
            <a:chOff x="0" y="0"/>
            <a:chExt cx="270933" cy="384350"/>
          </a:xfrm>
        </p:grpSpPr>
        <p:sp>
          <p:nvSpPr>
            <p:cNvPr name="Freeform 20" id="20"/>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21" id="21"/>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5</a:t>
              </a:r>
            </a:p>
          </p:txBody>
        </p:sp>
      </p:gr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3273" y="4889880"/>
            <a:ext cx="9467273" cy="5894513"/>
            <a:chOff x="0" y="0"/>
            <a:chExt cx="2493438" cy="1552464"/>
          </a:xfrm>
        </p:grpSpPr>
        <p:sp>
          <p:nvSpPr>
            <p:cNvPr name="Freeform 3" id="3"/>
            <p:cNvSpPr/>
            <p:nvPr/>
          </p:nvSpPr>
          <p:spPr>
            <a:xfrm flipH="false" flipV="false" rot="0">
              <a:off x="0" y="0"/>
              <a:ext cx="2493438" cy="1552464"/>
            </a:xfrm>
            <a:custGeom>
              <a:avLst/>
              <a:gdLst/>
              <a:ahLst/>
              <a:cxnLst/>
              <a:rect r="r" b="b" t="t" l="l"/>
              <a:pathLst>
                <a:path h="1552464" w="2493438">
                  <a:moveTo>
                    <a:pt x="0" y="0"/>
                  </a:moveTo>
                  <a:lnTo>
                    <a:pt x="2493438" y="0"/>
                  </a:lnTo>
                  <a:lnTo>
                    <a:pt x="2493438" y="1552464"/>
                  </a:lnTo>
                  <a:lnTo>
                    <a:pt x="0" y="1552464"/>
                  </a:lnTo>
                  <a:close/>
                </a:path>
              </a:pathLst>
            </a:custGeom>
            <a:solidFill>
              <a:srgbClr val="000000"/>
            </a:solidFill>
          </p:spPr>
        </p:sp>
        <p:sp>
          <p:nvSpPr>
            <p:cNvPr name="TextBox 4" id="4"/>
            <p:cNvSpPr txBox="true"/>
            <p:nvPr/>
          </p:nvSpPr>
          <p:spPr>
            <a:xfrm>
              <a:off x="0" y="28575"/>
              <a:ext cx="2493438" cy="1523889"/>
            </a:xfrm>
            <a:prstGeom prst="rect">
              <a:avLst/>
            </a:prstGeom>
          </p:spPr>
          <p:txBody>
            <a:bodyPr anchor="ctr" rtlCol="false" tIns="50800" lIns="50800" bIns="50800" rIns="50800"/>
            <a:lstStyle/>
            <a:p>
              <a:pPr algn="ctr">
                <a:lnSpc>
                  <a:spcPts val="2714"/>
                </a:lnSpc>
              </a:pPr>
            </a:p>
          </p:txBody>
        </p:sp>
      </p:grpSp>
      <p:grpSp>
        <p:nvGrpSpPr>
          <p:cNvPr name="Group 5" id="5"/>
          <p:cNvGrpSpPr/>
          <p:nvPr/>
        </p:nvGrpSpPr>
        <p:grpSpPr>
          <a:xfrm rot="0">
            <a:off x="0" y="0"/>
            <a:ext cx="9144000" cy="4514273"/>
            <a:chOff x="0" y="0"/>
            <a:chExt cx="12192000" cy="6019030"/>
          </a:xfrm>
        </p:grpSpPr>
        <p:pic>
          <p:nvPicPr>
            <p:cNvPr name="Picture 6" id="6"/>
            <p:cNvPicPr>
              <a:picLocks noChangeAspect="true"/>
            </p:cNvPicPr>
            <p:nvPr/>
          </p:nvPicPr>
          <p:blipFill>
            <a:blip r:embed="rId3"/>
            <a:srcRect l="0" t="7623" r="0" b="7623"/>
            <a:stretch>
              <a:fillRect/>
            </a:stretch>
          </p:blipFill>
          <p:spPr>
            <a:xfrm flipH="false" flipV="false">
              <a:off x="0" y="0"/>
              <a:ext cx="12192000" cy="6019030"/>
            </a:xfrm>
            <a:prstGeom prst="rect">
              <a:avLst/>
            </a:prstGeom>
          </p:spPr>
        </p:pic>
      </p:grpSp>
      <p:sp>
        <p:nvSpPr>
          <p:cNvPr name="AutoShape 7" id="7"/>
          <p:cNvSpPr/>
          <p:nvPr/>
        </p:nvSpPr>
        <p:spPr>
          <a:xfrm>
            <a:off x="10440439" y="5517518"/>
            <a:ext cx="6492240" cy="0"/>
          </a:xfrm>
          <a:prstGeom prst="line">
            <a:avLst/>
          </a:prstGeom>
          <a:ln cap="flat" w="38100">
            <a:solidFill>
              <a:srgbClr val="000000"/>
            </a:solidFill>
            <a:prstDash val="solid"/>
            <a:headEnd type="none" len="sm" w="sm"/>
            <a:tailEnd type="none" len="sm" w="sm"/>
          </a:ln>
        </p:spPr>
      </p:sp>
      <p:sp>
        <p:nvSpPr>
          <p:cNvPr name="AutoShape 8" id="8"/>
          <p:cNvSpPr/>
          <p:nvPr/>
        </p:nvSpPr>
        <p:spPr>
          <a:xfrm>
            <a:off x="10440439" y="6770795"/>
            <a:ext cx="6492240" cy="0"/>
          </a:xfrm>
          <a:prstGeom prst="line">
            <a:avLst/>
          </a:prstGeom>
          <a:ln cap="flat" w="38100">
            <a:solidFill>
              <a:srgbClr val="000000"/>
            </a:solidFill>
            <a:prstDash val="solid"/>
            <a:headEnd type="none" len="sm" w="sm"/>
            <a:tailEnd type="none" len="sm" w="sm"/>
          </a:ln>
        </p:spPr>
      </p:sp>
      <p:sp>
        <p:nvSpPr>
          <p:cNvPr name="AutoShape 9" id="9"/>
          <p:cNvSpPr/>
          <p:nvPr/>
        </p:nvSpPr>
        <p:spPr>
          <a:xfrm>
            <a:off x="10440439" y="8024073"/>
            <a:ext cx="6492240" cy="0"/>
          </a:xfrm>
          <a:prstGeom prst="line">
            <a:avLst/>
          </a:prstGeom>
          <a:ln cap="flat" w="38100">
            <a:solidFill>
              <a:srgbClr val="000000"/>
            </a:solidFill>
            <a:prstDash val="solid"/>
            <a:headEnd type="none" len="sm" w="sm"/>
            <a:tailEnd type="none" len="sm" w="sm"/>
          </a:ln>
        </p:spPr>
      </p:sp>
      <p:sp>
        <p:nvSpPr>
          <p:cNvPr name="AutoShape 10" id="10"/>
          <p:cNvSpPr/>
          <p:nvPr/>
        </p:nvSpPr>
        <p:spPr>
          <a:xfrm>
            <a:off x="10440439" y="9277350"/>
            <a:ext cx="6492240" cy="0"/>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15985299" y="5958419"/>
            <a:ext cx="248767" cy="371915"/>
          </a:xfrm>
          <a:custGeom>
            <a:avLst/>
            <a:gdLst/>
            <a:ahLst/>
            <a:cxnLst/>
            <a:rect r="r" b="b" t="t" l="l"/>
            <a:pathLst>
              <a:path h="371915" w="248767">
                <a:moveTo>
                  <a:pt x="0" y="0"/>
                </a:moveTo>
                <a:lnTo>
                  <a:pt x="248767" y="0"/>
                </a:lnTo>
                <a:lnTo>
                  <a:pt x="248767" y="371916"/>
                </a:lnTo>
                <a:lnTo>
                  <a:pt x="0" y="371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985299" y="7251495"/>
            <a:ext cx="248767" cy="371915"/>
          </a:xfrm>
          <a:custGeom>
            <a:avLst/>
            <a:gdLst/>
            <a:ahLst/>
            <a:cxnLst/>
            <a:rect r="r" b="b" t="t" l="l"/>
            <a:pathLst>
              <a:path h="371915" w="248767">
                <a:moveTo>
                  <a:pt x="0" y="0"/>
                </a:moveTo>
                <a:lnTo>
                  <a:pt x="248767" y="0"/>
                </a:lnTo>
                <a:lnTo>
                  <a:pt x="248767" y="371915"/>
                </a:lnTo>
                <a:lnTo>
                  <a:pt x="0" y="371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985299" y="8544570"/>
            <a:ext cx="248767" cy="371915"/>
          </a:xfrm>
          <a:custGeom>
            <a:avLst/>
            <a:gdLst/>
            <a:ahLst/>
            <a:cxnLst/>
            <a:rect r="r" b="b" t="t" l="l"/>
            <a:pathLst>
              <a:path h="371915" w="248767">
                <a:moveTo>
                  <a:pt x="0" y="0"/>
                </a:moveTo>
                <a:lnTo>
                  <a:pt x="248767" y="0"/>
                </a:lnTo>
                <a:lnTo>
                  <a:pt x="248767" y="371916"/>
                </a:lnTo>
                <a:lnTo>
                  <a:pt x="0" y="3719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413203" y="7277216"/>
            <a:ext cx="4394524" cy="34290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Stabilité et consolidation </a:t>
            </a:r>
          </a:p>
        </p:txBody>
      </p:sp>
      <p:sp>
        <p:nvSpPr>
          <p:cNvPr name="TextBox 15" id="15"/>
          <p:cNvSpPr txBox="true"/>
          <p:nvPr/>
        </p:nvSpPr>
        <p:spPr>
          <a:xfrm rot="0">
            <a:off x="11413203" y="8566998"/>
            <a:ext cx="4394524" cy="34290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Gouvernance simplifiée </a:t>
            </a:r>
          </a:p>
        </p:txBody>
      </p:sp>
      <p:sp>
        <p:nvSpPr>
          <p:cNvPr name="TextBox 16" id="16"/>
          <p:cNvSpPr txBox="true"/>
          <p:nvPr/>
        </p:nvSpPr>
        <p:spPr>
          <a:xfrm rot="0">
            <a:off x="646545" y="5498468"/>
            <a:ext cx="4394524" cy="609600"/>
          </a:xfrm>
          <a:prstGeom prst="rect">
            <a:avLst/>
          </a:prstGeom>
        </p:spPr>
        <p:txBody>
          <a:bodyPr anchor="t" rtlCol="false" tIns="0" lIns="0" bIns="0" rIns="0">
            <a:spAutoFit/>
          </a:bodyPr>
          <a:lstStyle/>
          <a:p>
            <a:pPr>
              <a:lnSpc>
                <a:spcPts val="4853"/>
              </a:lnSpc>
            </a:pPr>
            <a:r>
              <a:rPr lang="en-US" sz="4044">
                <a:solidFill>
                  <a:srgbClr val="FFFFFF"/>
                </a:solidFill>
                <a:latin typeface="Canva Sans Bold"/>
              </a:rPr>
              <a:t>What we do</a:t>
            </a:r>
          </a:p>
        </p:txBody>
      </p:sp>
      <p:sp>
        <p:nvSpPr>
          <p:cNvPr name="TextBox 17" id="17"/>
          <p:cNvSpPr txBox="true"/>
          <p:nvPr/>
        </p:nvSpPr>
        <p:spPr>
          <a:xfrm rot="0">
            <a:off x="10113818" y="692727"/>
            <a:ext cx="6120248" cy="1289558"/>
          </a:xfrm>
          <a:prstGeom prst="rect">
            <a:avLst/>
          </a:prstGeom>
        </p:spPr>
        <p:txBody>
          <a:bodyPr anchor="t" rtlCol="false" tIns="0" lIns="0" bIns="0" rIns="0">
            <a:spAutoFit/>
          </a:bodyPr>
          <a:lstStyle/>
          <a:p>
            <a:pPr>
              <a:lnSpc>
                <a:spcPts val="5122"/>
              </a:lnSpc>
            </a:pPr>
            <a:r>
              <a:rPr lang="en-US" sz="4268">
                <a:solidFill>
                  <a:srgbClr val="131313"/>
                </a:solidFill>
                <a:latin typeface="Canva Sans Bold"/>
              </a:rPr>
              <a:t>Facteurs de motivation de la fusion</a:t>
            </a:r>
          </a:p>
        </p:txBody>
      </p:sp>
      <p:sp>
        <p:nvSpPr>
          <p:cNvPr name="TextBox 18" id="18"/>
          <p:cNvSpPr txBox="true"/>
          <p:nvPr/>
        </p:nvSpPr>
        <p:spPr>
          <a:xfrm rot="0">
            <a:off x="11413203" y="5987435"/>
            <a:ext cx="3824342" cy="666750"/>
          </a:xfrm>
          <a:prstGeom prst="rect">
            <a:avLst/>
          </a:prstGeom>
        </p:spPr>
        <p:txBody>
          <a:bodyPr anchor="t" rtlCol="false" tIns="0" lIns="0" bIns="0" rIns="0">
            <a:spAutoFit/>
          </a:bodyPr>
          <a:lstStyle/>
          <a:p>
            <a:pPr>
              <a:lnSpc>
                <a:spcPts val="2624"/>
              </a:lnSpc>
            </a:pPr>
            <a:r>
              <a:rPr lang="en-US" sz="2499">
                <a:solidFill>
                  <a:srgbClr val="131313"/>
                </a:solidFill>
                <a:latin typeface="Canva Sans Bold"/>
              </a:rPr>
              <a:t>Synergies et complémentarités </a:t>
            </a:r>
          </a:p>
        </p:txBody>
      </p:sp>
      <p:grpSp>
        <p:nvGrpSpPr>
          <p:cNvPr name="Group 19" id="19"/>
          <p:cNvGrpSpPr/>
          <p:nvPr/>
        </p:nvGrpSpPr>
        <p:grpSpPr>
          <a:xfrm rot="0">
            <a:off x="17259300" y="8827670"/>
            <a:ext cx="1028700" cy="1459330"/>
            <a:chOff x="0" y="0"/>
            <a:chExt cx="270933" cy="384350"/>
          </a:xfrm>
        </p:grpSpPr>
        <p:sp>
          <p:nvSpPr>
            <p:cNvPr name="Freeform 20" id="20"/>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21" id="21"/>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6</a:t>
              </a:r>
            </a:p>
          </p:txBody>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81461" y="-57150"/>
            <a:ext cx="17525077" cy="10784841"/>
          </a:xfrm>
          <a:prstGeom prst="rect">
            <a:avLst/>
          </a:prstGeom>
        </p:spPr>
        <p:txBody>
          <a:bodyPr anchor="t" rtlCol="false" tIns="0" lIns="0" bIns="0" rIns="0">
            <a:spAutoFit/>
          </a:bodyPr>
          <a:lstStyle/>
          <a:p>
            <a:pPr algn="just">
              <a:lnSpc>
                <a:spcPts val="4059"/>
              </a:lnSpc>
            </a:pPr>
            <a:r>
              <a:rPr lang="en-US" sz="2899">
                <a:solidFill>
                  <a:srgbClr val="000000"/>
                </a:solidFill>
                <a:latin typeface="Open Sans Bold"/>
              </a:rPr>
              <a:t>Synergies et complémentarités :</a:t>
            </a:r>
          </a:p>
          <a:p>
            <a:pPr algn="just">
              <a:lnSpc>
                <a:spcPts val="4059"/>
              </a:lnSpc>
            </a:pPr>
            <a:r>
              <a:rPr lang="en-US" sz="2899">
                <a:solidFill>
                  <a:srgbClr val="000000"/>
                </a:solidFill>
                <a:latin typeface="Open Sans Bold"/>
              </a:rPr>
              <a:t> </a:t>
            </a:r>
            <a:r>
              <a:rPr lang="en-US" sz="2899">
                <a:solidFill>
                  <a:srgbClr val="000000"/>
                </a:solidFill>
                <a:latin typeface="Open Sans"/>
              </a:rPr>
              <a:t>Les deux entreprises étaient déjà étroitement liées, notamment parce que Porsche détenait une participation importante dans Volkswagen et parce qu'elles partageaient des intérêts communs dans le secteur de l'automobile. La fusion a permis de tirer parti des synergies et des complémentarités entre les deux entreprises, en combinant leurs ressources, leurs compétences et leurs réseaux pour créer une entreprise plus forte et plus compétitive.</a:t>
            </a:r>
          </a:p>
          <a:p>
            <a:pPr algn="just">
              <a:lnSpc>
                <a:spcPts val="4059"/>
              </a:lnSpc>
            </a:pPr>
          </a:p>
          <a:p>
            <a:pPr algn="just">
              <a:lnSpc>
                <a:spcPts val="4059"/>
              </a:lnSpc>
            </a:pPr>
            <a:r>
              <a:rPr lang="en-US" sz="2899">
                <a:solidFill>
                  <a:srgbClr val="000000"/>
                </a:solidFill>
                <a:latin typeface="Open Sans Bold"/>
              </a:rPr>
              <a:t>Stabilité et consolidation :</a:t>
            </a:r>
          </a:p>
          <a:p>
            <a:pPr algn="just">
              <a:lnSpc>
                <a:spcPts val="4059"/>
              </a:lnSpc>
            </a:pPr>
            <a:r>
              <a:rPr lang="en-US" sz="2899">
                <a:solidFill>
                  <a:srgbClr val="000000"/>
                </a:solidFill>
                <a:latin typeface="Open Sans Bold"/>
              </a:rPr>
              <a:t> </a:t>
            </a:r>
            <a:r>
              <a:rPr lang="en-US" sz="2899">
                <a:solidFill>
                  <a:srgbClr val="000000"/>
                </a:solidFill>
                <a:latin typeface="Open Sans"/>
              </a:rPr>
              <a:t>La fusion a contribué à renforcer la stabilité et la solidité financière de Porsche en intégrant pleinement ses activités dans le groupe Volkswagen, l'un des plus grands constructeurs automobiles au monde. Cela a également permis de consolider la position de Volkswagen en tant que leader du marché automobile.</a:t>
            </a:r>
          </a:p>
          <a:p>
            <a:pPr algn="just">
              <a:lnSpc>
                <a:spcPts val="4059"/>
              </a:lnSpc>
            </a:pPr>
          </a:p>
          <a:p>
            <a:pPr algn="just">
              <a:lnSpc>
                <a:spcPts val="4059"/>
              </a:lnSpc>
            </a:pPr>
            <a:r>
              <a:rPr lang="en-US" sz="2899">
                <a:solidFill>
                  <a:srgbClr val="000000"/>
                </a:solidFill>
                <a:latin typeface="Open Sans Bold"/>
              </a:rPr>
              <a:t>Gouvernance simplifiée : </a:t>
            </a:r>
            <a:r>
              <a:rPr lang="en-US" sz="2899">
                <a:solidFill>
                  <a:srgbClr val="000000"/>
                </a:solidFill>
                <a:latin typeface="Open Sans"/>
              </a:rPr>
              <a:t>Avant la fusion, Porsche détenait une participation importante dans Volkswagen, ce qui compliquerait la structure de gouvernance des deux entreprises. La fusion a simplifié cette structure en réunissant les deux entreprises sous une même entité, ce qui a facilité la gestion et la prise de décision.</a:t>
            </a:r>
          </a:p>
          <a:p>
            <a:pPr algn="just">
              <a:lnSpc>
                <a:spcPts val="4059"/>
              </a:lnSpc>
            </a:pPr>
            <a:r>
              <a:rPr lang="en-US" sz="2899">
                <a:solidFill>
                  <a:srgbClr val="000000"/>
                </a:solidFill>
                <a:latin typeface="Open Sans"/>
              </a:rPr>
              <a:t>En combinant leurs forces, Porsche et Volkswagen ont cherché à créer une entreprise plus solide et plus compétitive, capable de relever les défis du marché automobile mondial et de saisir les opportunités de croissance à venir.</a:t>
            </a:r>
          </a:p>
          <a:p>
            <a:pPr algn="just">
              <a:lnSpc>
                <a:spcPts val="4059"/>
              </a:lnSpc>
            </a:pP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939336"/>
            <a:ext cx="11358921" cy="5166438"/>
          </a:xfrm>
          <a:custGeom>
            <a:avLst/>
            <a:gdLst/>
            <a:ahLst/>
            <a:cxnLst/>
            <a:rect r="r" b="b" t="t" l="l"/>
            <a:pathLst>
              <a:path h="5166438" w="11358921">
                <a:moveTo>
                  <a:pt x="0" y="0"/>
                </a:moveTo>
                <a:lnTo>
                  <a:pt x="11358921" y="0"/>
                </a:lnTo>
                <a:lnTo>
                  <a:pt x="11358921" y="5166438"/>
                </a:lnTo>
                <a:lnTo>
                  <a:pt x="0" y="5166438"/>
                </a:lnTo>
                <a:lnTo>
                  <a:pt x="0" y="0"/>
                </a:lnTo>
                <a:close/>
              </a:path>
            </a:pathLst>
          </a:custGeom>
          <a:blipFill>
            <a:blip r:embed="rId3"/>
            <a:stretch>
              <a:fillRect l="0" t="0" r="0" b="0"/>
            </a:stretch>
          </a:blipFill>
        </p:spPr>
      </p:sp>
      <p:sp>
        <p:nvSpPr>
          <p:cNvPr name="Freeform 3" id="3">
            <a:hlinkClick r:id="rId5" tooltip="https://colab.research.google.com/drive/1DzyvoOPI20T54c1QGeaxInr1fxJEseU7"/>
          </p:cNvPr>
          <p:cNvSpPr/>
          <p:nvPr/>
        </p:nvSpPr>
        <p:spPr>
          <a:xfrm flipH="false" flipV="false" rot="0">
            <a:off x="12018323" y="8353526"/>
            <a:ext cx="3487360" cy="1634700"/>
          </a:xfrm>
          <a:custGeom>
            <a:avLst/>
            <a:gdLst/>
            <a:ahLst/>
            <a:cxnLst/>
            <a:rect r="r" b="b" t="t" l="l"/>
            <a:pathLst>
              <a:path h="1634700" w="3487360">
                <a:moveTo>
                  <a:pt x="0" y="0"/>
                </a:moveTo>
                <a:lnTo>
                  <a:pt x="3487359" y="0"/>
                </a:lnTo>
                <a:lnTo>
                  <a:pt x="3487359" y="1634699"/>
                </a:lnTo>
                <a:lnTo>
                  <a:pt x="0" y="1634699"/>
                </a:lnTo>
                <a:lnTo>
                  <a:pt x="0" y="0"/>
                </a:lnTo>
                <a:close/>
              </a:path>
            </a:pathLst>
          </a:custGeom>
          <a:blipFill>
            <a:blip r:embed="rId4"/>
            <a:stretch>
              <a:fillRect l="0" t="0" r="0" b="0"/>
            </a:stretch>
          </a:blipFill>
        </p:spPr>
      </p:sp>
      <p:grpSp>
        <p:nvGrpSpPr>
          <p:cNvPr name="Group 4" id="4"/>
          <p:cNvGrpSpPr/>
          <p:nvPr/>
        </p:nvGrpSpPr>
        <p:grpSpPr>
          <a:xfrm rot="0">
            <a:off x="17259300" y="8827670"/>
            <a:ext cx="1028700" cy="1459330"/>
            <a:chOff x="0" y="0"/>
            <a:chExt cx="270933" cy="384350"/>
          </a:xfrm>
        </p:grpSpPr>
        <p:sp>
          <p:nvSpPr>
            <p:cNvPr name="Freeform 5" id="5"/>
            <p:cNvSpPr/>
            <p:nvPr/>
          </p:nvSpPr>
          <p:spPr>
            <a:xfrm flipH="false" flipV="false" rot="0">
              <a:off x="0" y="0"/>
              <a:ext cx="270933" cy="384350"/>
            </a:xfrm>
            <a:custGeom>
              <a:avLst/>
              <a:gdLst/>
              <a:ahLst/>
              <a:cxnLst/>
              <a:rect r="r" b="b" t="t" l="l"/>
              <a:pathLst>
                <a:path h="384350" w="270933">
                  <a:moveTo>
                    <a:pt x="0" y="0"/>
                  </a:moveTo>
                  <a:lnTo>
                    <a:pt x="270933" y="0"/>
                  </a:lnTo>
                  <a:lnTo>
                    <a:pt x="270933" y="384350"/>
                  </a:lnTo>
                  <a:lnTo>
                    <a:pt x="0" y="384350"/>
                  </a:lnTo>
                  <a:close/>
                </a:path>
              </a:pathLst>
            </a:custGeom>
            <a:solidFill>
              <a:srgbClr val="373638"/>
            </a:solidFill>
          </p:spPr>
        </p:sp>
        <p:sp>
          <p:nvSpPr>
            <p:cNvPr name="TextBox 6" id="6"/>
            <p:cNvSpPr txBox="true"/>
            <p:nvPr/>
          </p:nvSpPr>
          <p:spPr>
            <a:xfrm>
              <a:off x="0" y="28575"/>
              <a:ext cx="270933" cy="355775"/>
            </a:xfrm>
            <a:prstGeom prst="rect">
              <a:avLst/>
            </a:prstGeom>
          </p:spPr>
          <p:txBody>
            <a:bodyPr anchor="ctr" rtlCol="false" tIns="50800" lIns="50800" bIns="50800" rIns="50800"/>
            <a:lstStyle/>
            <a:p>
              <a:pPr algn="ctr">
                <a:lnSpc>
                  <a:spcPts val="2714"/>
                </a:lnSpc>
              </a:pPr>
              <a:r>
                <a:rPr lang="en-US" sz="2585">
                  <a:solidFill>
                    <a:srgbClr val="DDDFE1"/>
                  </a:solidFill>
                  <a:latin typeface="Canva Sans Bold"/>
                </a:rPr>
                <a:t>7</a:t>
              </a:r>
            </a:p>
          </p:txBody>
        </p:sp>
      </p:grpSp>
      <p:grpSp>
        <p:nvGrpSpPr>
          <p:cNvPr name="Group 7" id="7"/>
          <p:cNvGrpSpPr/>
          <p:nvPr/>
        </p:nvGrpSpPr>
        <p:grpSpPr>
          <a:xfrm rot="0">
            <a:off x="7600950" y="8105774"/>
            <a:ext cx="4195879" cy="2130202"/>
            <a:chOff x="0" y="0"/>
            <a:chExt cx="1105087" cy="561041"/>
          </a:xfrm>
        </p:grpSpPr>
        <p:sp>
          <p:nvSpPr>
            <p:cNvPr name="Freeform 8" id="8"/>
            <p:cNvSpPr/>
            <p:nvPr/>
          </p:nvSpPr>
          <p:spPr>
            <a:xfrm flipH="false" flipV="false" rot="0">
              <a:off x="0" y="0"/>
              <a:ext cx="1105087" cy="561041"/>
            </a:xfrm>
            <a:custGeom>
              <a:avLst/>
              <a:gdLst/>
              <a:ahLst/>
              <a:cxnLst/>
              <a:rect r="r" b="b" t="t" l="l"/>
              <a:pathLst>
                <a:path h="561041" w="1105087">
                  <a:moveTo>
                    <a:pt x="1105087" y="280520"/>
                  </a:moveTo>
                  <a:lnTo>
                    <a:pt x="698687" y="0"/>
                  </a:lnTo>
                  <a:lnTo>
                    <a:pt x="698687" y="203200"/>
                  </a:lnTo>
                  <a:lnTo>
                    <a:pt x="0" y="203200"/>
                  </a:lnTo>
                  <a:lnTo>
                    <a:pt x="0" y="357841"/>
                  </a:lnTo>
                  <a:lnTo>
                    <a:pt x="698687" y="357841"/>
                  </a:lnTo>
                  <a:lnTo>
                    <a:pt x="698687" y="561041"/>
                  </a:lnTo>
                  <a:lnTo>
                    <a:pt x="1105087" y="280520"/>
                  </a:lnTo>
                  <a:close/>
                </a:path>
              </a:pathLst>
            </a:custGeom>
            <a:solidFill>
              <a:srgbClr val="696D71"/>
            </a:solidFill>
          </p:spPr>
        </p:sp>
        <p:sp>
          <p:nvSpPr>
            <p:cNvPr name="TextBox 9" id="9"/>
            <p:cNvSpPr txBox="true"/>
            <p:nvPr/>
          </p:nvSpPr>
          <p:spPr>
            <a:xfrm>
              <a:off x="0" y="231775"/>
              <a:ext cx="1003487" cy="126066"/>
            </a:xfrm>
            <a:prstGeom prst="rect">
              <a:avLst/>
            </a:prstGeom>
          </p:spPr>
          <p:txBody>
            <a:bodyPr anchor="ctr" rtlCol="false" tIns="50800" lIns="50800" bIns="50800" rIns="50800"/>
            <a:lstStyle/>
            <a:p>
              <a:pPr algn="ctr">
                <a:lnSpc>
                  <a:spcPts val="2714"/>
                </a:lnSpc>
              </a:pPr>
              <a:r>
                <a:rPr lang="en-US" sz="2585">
                  <a:solidFill>
                    <a:srgbClr val="000000"/>
                  </a:solidFill>
                  <a:latin typeface="Canva Sans Bold"/>
                </a:rPr>
                <a:t>DONNEES</a:t>
              </a:r>
            </a:p>
          </p:txBody>
        </p:sp>
      </p:grpSp>
      <p:sp>
        <p:nvSpPr>
          <p:cNvPr name="TextBox 10" id="10"/>
          <p:cNvSpPr txBox="true"/>
          <p:nvPr/>
        </p:nvSpPr>
        <p:spPr>
          <a:xfrm rot="0">
            <a:off x="5445288" y="1028700"/>
            <a:ext cx="6936586" cy="1219200"/>
          </a:xfrm>
          <a:prstGeom prst="rect">
            <a:avLst/>
          </a:prstGeom>
        </p:spPr>
        <p:txBody>
          <a:bodyPr anchor="t" rtlCol="false" tIns="0" lIns="0" bIns="0" rIns="0">
            <a:spAutoFit/>
          </a:bodyPr>
          <a:lstStyle/>
          <a:p>
            <a:pPr>
              <a:lnSpc>
                <a:spcPts val="4853"/>
              </a:lnSpc>
            </a:pPr>
            <a:r>
              <a:rPr lang="en-US" sz="4044">
                <a:solidFill>
                  <a:srgbClr val="131313"/>
                </a:solidFill>
                <a:latin typeface="Canva Sans Bold"/>
              </a:rPr>
              <a:t>Analyse de données et courbes de tendances</a:t>
            </a:r>
          </a:p>
        </p:txBody>
      </p:sp>
      <p:sp>
        <p:nvSpPr>
          <p:cNvPr name="TextBox 11" id="11"/>
          <p:cNvSpPr txBox="true"/>
          <p:nvPr/>
        </p:nvSpPr>
        <p:spPr>
          <a:xfrm rot="0">
            <a:off x="12381874" y="3121282"/>
            <a:ext cx="4777786" cy="487401"/>
          </a:xfrm>
          <a:prstGeom prst="rect">
            <a:avLst/>
          </a:prstGeom>
        </p:spPr>
        <p:txBody>
          <a:bodyPr anchor="t" rtlCol="false" tIns="0" lIns="0" bIns="0" rIns="0">
            <a:spAutoFit/>
          </a:bodyPr>
          <a:lstStyle/>
          <a:p>
            <a:pPr>
              <a:lnSpc>
                <a:spcPts val="3764"/>
              </a:lnSpc>
            </a:pPr>
            <a:r>
              <a:rPr lang="en-US" sz="3585">
                <a:solidFill>
                  <a:srgbClr val="131313"/>
                </a:solidFill>
                <a:latin typeface="Canva Sans Bold"/>
              </a:rPr>
              <a:t>Analyse de données</a:t>
            </a:r>
          </a:p>
        </p:txBody>
      </p:sp>
      <p:sp>
        <p:nvSpPr>
          <p:cNvPr name="TextBox 12" id="12"/>
          <p:cNvSpPr txBox="true"/>
          <p:nvPr/>
        </p:nvSpPr>
        <p:spPr>
          <a:xfrm rot="0">
            <a:off x="11796829" y="4232274"/>
            <a:ext cx="6242681" cy="3873500"/>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rPr>
              <a:t>Les moyennes mobiles des données provenant de Yahoo finance.Cette base contient:</a:t>
            </a:r>
          </a:p>
          <a:p>
            <a:pPr algn="just">
              <a:lnSpc>
                <a:spcPts val="2800"/>
              </a:lnSpc>
            </a:pPr>
          </a:p>
          <a:p>
            <a:pPr algn="just">
              <a:lnSpc>
                <a:spcPts val="2800"/>
              </a:lnSpc>
            </a:pPr>
            <a:r>
              <a:rPr lang="en-US" sz="2000">
                <a:solidFill>
                  <a:srgbClr val="000000"/>
                </a:solidFill>
                <a:latin typeface="Canva Sans"/>
                <a:ea typeface="Canva Sans"/>
              </a:rPr>
              <a:t>●     Price</a:t>
            </a:r>
          </a:p>
          <a:p>
            <a:pPr algn="just">
              <a:lnSpc>
                <a:spcPts val="2800"/>
              </a:lnSpc>
            </a:pPr>
            <a:r>
              <a:rPr lang="en-US" sz="2000">
                <a:solidFill>
                  <a:srgbClr val="000000"/>
                </a:solidFill>
                <a:latin typeface="Canva Sans"/>
                <a:ea typeface="Canva Sans"/>
              </a:rPr>
              <a:t>●     Open: </a:t>
            </a:r>
          </a:p>
          <a:p>
            <a:pPr algn="just">
              <a:lnSpc>
                <a:spcPts val="2800"/>
              </a:lnSpc>
            </a:pPr>
            <a:r>
              <a:rPr lang="en-US" sz="2000">
                <a:solidFill>
                  <a:srgbClr val="000000"/>
                </a:solidFill>
                <a:latin typeface="Canva Sans"/>
                <a:ea typeface="Canva Sans"/>
              </a:rPr>
              <a:t>●     High: </a:t>
            </a:r>
          </a:p>
          <a:p>
            <a:pPr algn="just">
              <a:lnSpc>
                <a:spcPts val="2800"/>
              </a:lnSpc>
            </a:pPr>
            <a:r>
              <a:rPr lang="en-US" sz="2000">
                <a:solidFill>
                  <a:srgbClr val="000000"/>
                </a:solidFill>
                <a:latin typeface="Canva Sans"/>
                <a:ea typeface="Canva Sans"/>
              </a:rPr>
              <a:t>●     Low: </a:t>
            </a:r>
          </a:p>
          <a:p>
            <a:pPr algn="just">
              <a:lnSpc>
                <a:spcPts val="2800"/>
              </a:lnSpc>
            </a:pPr>
            <a:r>
              <a:rPr lang="en-US" sz="2000">
                <a:solidFill>
                  <a:srgbClr val="000000"/>
                </a:solidFill>
                <a:latin typeface="Canva Sans"/>
                <a:ea typeface="Canva Sans"/>
              </a:rPr>
              <a:t>●     Close: </a:t>
            </a:r>
          </a:p>
          <a:p>
            <a:pPr algn="just">
              <a:lnSpc>
                <a:spcPts val="2800"/>
              </a:lnSpc>
            </a:pPr>
            <a:r>
              <a:rPr lang="en-US" sz="2000">
                <a:solidFill>
                  <a:srgbClr val="000000"/>
                </a:solidFill>
                <a:latin typeface="Canva Sans"/>
                <a:ea typeface="Canva Sans"/>
              </a:rPr>
              <a:t>●     Adj Close: </a:t>
            </a:r>
          </a:p>
          <a:p>
            <a:pPr algn="just">
              <a:lnSpc>
                <a:spcPts val="2800"/>
              </a:lnSpc>
            </a:pPr>
            <a:r>
              <a:rPr lang="en-US" sz="2000">
                <a:solidFill>
                  <a:srgbClr val="000000"/>
                </a:solidFill>
                <a:latin typeface="Canva Sans"/>
                <a:ea typeface="Canva Sans"/>
              </a:rPr>
              <a:t>●     Volume: </a:t>
            </a:r>
          </a:p>
          <a:p>
            <a:pPr algn="just">
              <a:lnSpc>
                <a:spcPts val="2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DAGAnIRQVok</dc:identifier>
  <dcterms:modified xsi:type="dcterms:W3CDTF">2011-08-01T06:04:30Z</dcterms:modified>
  <cp:revision>1</cp:revision>
  <dc:title>Black Architecture Design Proposal Presentation</dc:title>
</cp:coreProperties>
</file>